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10/10/2023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10/10/2023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10/10/2023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10/10/2023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islcollective.com/english-esl-worksheets/listening-comprehension/video-or-movie-activity/zootopia-trailer/87364" TargetMode="External"/><Relationship Id="rId2" Type="http://schemas.openxmlformats.org/officeDocument/2006/relationships/hyperlink" Target="https://www.liveworksheets.com/ru1987768xu" TargetMode="External"/><Relationship Id="rId1" Type="http://schemas.openxmlformats.org/officeDocument/2006/relationships/slideLayout" Target="../slideLayouts/slideLayout2.xml"/><Relationship Id="rId6" Type="http://schemas.openxmlformats.org/officeDocument/2006/relationships/hyperlink" Target="https://www.puzzletainment.com/moana-word-search/?utm_content=cmp-true" TargetMode="External"/><Relationship Id="rId5" Type="http://schemas.openxmlformats.org/officeDocument/2006/relationships/hyperlink" Target="https://en.islcollective.com/english-esl-worksheets/speaking-practice/picture-description/body-parts/moana-body-parts/113251" TargetMode="External"/><Relationship Id="rId4" Type="http://schemas.openxmlformats.org/officeDocument/2006/relationships/hyperlink" Target="https://en.islcollective.com/english-esl-worksheets/listening-comprehension/video-or-movie-activity/zootopia-trailer-activities/8736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76400"/>
            <a:ext cx="8291512" cy="2155825"/>
          </a:xfrm>
        </p:spPr>
        <p:txBody>
          <a:bodyPr>
            <a:normAutofit/>
          </a:bodyPr>
          <a:lstStyle/>
          <a:p>
            <a:pPr algn="ctr"/>
            <a:r>
              <a:rPr lang="en-US" sz="6000" dirty="0"/>
              <a:t>LEARNING WITH VISUAL AIDS</a:t>
            </a:r>
          </a:p>
        </p:txBody>
      </p:sp>
      <p:sp>
        <p:nvSpPr>
          <p:cNvPr id="3" name="Subtitle 2"/>
          <p:cNvSpPr>
            <a:spLocks noGrp="1"/>
          </p:cNvSpPr>
          <p:nvPr>
            <p:ph type="subTitle" idx="1"/>
          </p:nvPr>
        </p:nvSpPr>
        <p:spPr>
          <a:xfrm>
            <a:off x="0" y="4572000"/>
            <a:ext cx="7848600" cy="1371600"/>
          </a:xfrm>
        </p:spPr>
        <p:txBody>
          <a:bodyPr>
            <a:normAutofit lnSpcReduction="10000"/>
          </a:bodyPr>
          <a:lstStyle/>
          <a:p>
            <a:r>
              <a:rPr lang="en-US" dirty="0"/>
              <a:t>PROF. </a:t>
            </a:r>
            <a:r>
              <a:rPr lang="ro-RO" dirty="0"/>
              <a:t>ÎNV. PREȘC. SALE PATRICIA</a:t>
            </a:r>
          </a:p>
          <a:p>
            <a:r>
              <a:rPr lang="ro-RO" dirty="0"/>
              <a:t>PROF. ÎNV. PREȘC. ZUBCU ANA</a:t>
            </a:r>
          </a:p>
          <a:p>
            <a:r>
              <a:rPr lang="ro-RO" dirty="0"/>
              <a:t>GRĂDINIȚA P.P. NR. 36 TIMIȘOARA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3">
                                            <p:txEl>
                                              <p:pRg st="0" end="0"/>
                                            </p:tx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3">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715000"/>
          </a:xfrm>
        </p:spPr>
        <p:txBody>
          <a:bodyPr>
            <a:normAutofit fontScale="77500" lnSpcReduction="20000"/>
          </a:bodyPr>
          <a:lstStyle/>
          <a:p>
            <a:r>
              <a:rPr lang="en-US" dirty="0"/>
              <a:t>After watching the Disney movies, the children receive independent worksheets that they will work on individually, thus using the information accumulated after watching the movies.</a:t>
            </a:r>
            <a:endParaRPr lang="ro-RO" dirty="0"/>
          </a:p>
          <a:p>
            <a:pPr>
              <a:buNone/>
            </a:pPr>
            <a:endParaRPr lang="ro-RO" dirty="0"/>
          </a:p>
          <a:p>
            <a:r>
              <a:rPr lang="en-US" dirty="0"/>
              <a:t>Visual aids are meant to stimulate children's creativity, so learning can be fun.</a:t>
            </a:r>
            <a:endParaRPr lang="ro-RO" dirty="0"/>
          </a:p>
          <a:p>
            <a:pPr>
              <a:buNone/>
            </a:pPr>
            <a:endParaRPr lang="ro-RO" dirty="0"/>
          </a:p>
          <a:p>
            <a:r>
              <a:rPr lang="en-US" dirty="0"/>
              <a:t>After watching the movie </a:t>
            </a:r>
            <a:r>
              <a:rPr lang="en-US" dirty="0" err="1"/>
              <a:t>Encanto</a:t>
            </a:r>
            <a:r>
              <a:rPr lang="en-US" dirty="0"/>
              <a:t>, the children receive a puzzle-type sheet where they will discover the names of the characters they saw. Through the movie </a:t>
            </a:r>
            <a:r>
              <a:rPr lang="en-US" dirty="0" err="1"/>
              <a:t>Zootopia</a:t>
            </a:r>
            <a:r>
              <a:rPr lang="en-US" dirty="0"/>
              <a:t>, they will complete exercises with has got and hasn't got, can and can t based on the information in the movie. The sentences contain information from the film, so completing them will be simple and easy to do because the children were attentive throughout the viewing.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3">
                                            <p:txEl>
                                              <p:pRg st="0" end="0"/>
                                            </p:txEl>
                                          </p:spTgt>
                                        </p:tgtEl>
                                        <p:attrNameLst>
                                          <p:attrName>style.color</p:attrName>
                                        </p:attrNameLst>
                                      </p:cBhvr>
                                      <p:to>
                                        <p:clrVal>
                                          <a:schemeClr val="accent2"/>
                                        </p:clrVal>
                                      </p:to>
                                    </p:set>
                                    <p:set>
                                      <p:cBhvr>
                                        <p:cTn id="7" dur="500" autoRev="1" fill="hold"/>
                                        <p:tgtEl>
                                          <p:spTgt spid="3">
                                            <p:txEl>
                                              <p:pRg st="0" end="0"/>
                                            </p:txEl>
                                          </p:spTgt>
                                        </p:tgtEl>
                                        <p:attrNameLst>
                                          <p:attrName>fillcolor</p:attrName>
                                        </p:attrNameLst>
                                      </p:cBhvr>
                                      <p:to>
                                        <p:clrVal>
                                          <a:schemeClr val="accent2"/>
                                        </p:clrVal>
                                      </p:to>
                                    </p:set>
                                    <p:set>
                                      <p:cBhvr>
                                        <p:cTn id="8" dur="500" autoRev="1"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0" presetClass="emph" presetSubtype="0" fill="hold" grpId="0" nodeType="clickEffect">
                                  <p:stCondLst>
                                    <p:cond delay="0"/>
                                  </p:stCondLst>
                                  <p:iterate type="lt">
                                    <p:tmPct val="10000"/>
                                  </p:iterate>
                                  <p:childTnLst>
                                    <p:set>
                                      <p:cBhvr override="childStyle">
                                        <p:cTn id="12" dur="500" autoRev="1" fill="hold"/>
                                        <p:tgtEl>
                                          <p:spTgt spid="3">
                                            <p:txEl>
                                              <p:pRg st="2" end="2"/>
                                            </p:txEl>
                                          </p:spTgt>
                                        </p:tgtEl>
                                        <p:attrNameLst>
                                          <p:attrName>style.color</p:attrName>
                                        </p:attrNameLst>
                                      </p:cBhvr>
                                      <p:to>
                                        <p:clrVal>
                                          <a:schemeClr val="accent2"/>
                                        </p:clrVal>
                                      </p:to>
                                    </p:set>
                                    <p:set>
                                      <p:cBhvr>
                                        <p:cTn id="13" dur="500" autoRev="1" fill="hold"/>
                                        <p:tgtEl>
                                          <p:spTgt spid="3">
                                            <p:txEl>
                                              <p:pRg st="2" end="2"/>
                                            </p:txEl>
                                          </p:spTgt>
                                        </p:tgtEl>
                                        <p:attrNameLst>
                                          <p:attrName>fillcolor</p:attrName>
                                        </p:attrNameLst>
                                      </p:cBhvr>
                                      <p:to>
                                        <p:clrVal>
                                          <a:schemeClr val="accent2"/>
                                        </p:clrVal>
                                      </p:to>
                                    </p:set>
                                    <p:set>
                                      <p:cBhvr>
                                        <p:cTn id="14" dur="500" autoRev="1" fill="hold"/>
                                        <p:tgtEl>
                                          <p:spTgt spid="3">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0" presetClass="emph" presetSubtype="0" fill="hold" grpId="0" nodeType="clickEffect">
                                  <p:stCondLst>
                                    <p:cond delay="0"/>
                                  </p:stCondLst>
                                  <p:iterate type="lt">
                                    <p:tmPct val="10000"/>
                                  </p:iterate>
                                  <p:childTnLst>
                                    <p:set>
                                      <p:cBhvr override="childStyle">
                                        <p:cTn id="18" dur="500" autoRev="1" fill="hold"/>
                                        <p:tgtEl>
                                          <p:spTgt spid="3">
                                            <p:txEl>
                                              <p:pRg st="4" end="4"/>
                                            </p:txEl>
                                          </p:spTgt>
                                        </p:tgtEl>
                                        <p:attrNameLst>
                                          <p:attrName>style.color</p:attrName>
                                        </p:attrNameLst>
                                      </p:cBhvr>
                                      <p:to>
                                        <p:clrVal>
                                          <a:schemeClr val="accent2"/>
                                        </p:clrVal>
                                      </p:to>
                                    </p:set>
                                    <p:set>
                                      <p:cBhvr>
                                        <p:cTn id="19" dur="500" autoRev="1" fill="hold"/>
                                        <p:tgtEl>
                                          <p:spTgt spid="3">
                                            <p:txEl>
                                              <p:pRg st="4" end="4"/>
                                            </p:txEl>
                                          </p:spTgt>
                                        </p:tgtEl>
                                        <p:attrNameLst>
                                          <p:attrName>fillcolor</p:attrName>
                                        </p:attrNameLst>
                                      </p:cBhvr>
                                      <p:to>
                                        <p:clrVal>
                                          <a:schemeClr val="accent2"/>
                                        </p:clrVal>
                                      </p:to>
                                    </p:set>
                                    <p:set>
                                      <p:cBhvr>
                                        <p:cTn id="20" dur="500" autoRev="1"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001000" cy="1180306"/>
          </a:xfrm>
        </p:spPr>
        <p:txBody>
          <a:bodyPr>
            <a:normAutofit fontScale="90000"/>
          </a:bodyPr>
          <a:lstStyle/>
          <a:p>
            <a:r>
              <a:rPr lang="ro-RO" dirty="0"/>
              <a:t>TIPS AND RECOMMENDATIONS</a:t>
            </a:r>
            <a:endParaRPr lang="en-US" dirty="0"/>
          </a:p>
        </p:txBody>
      </p:sp>
      <p:sp>
        <p:nvSpPr>
          <p:cNvPr id="3" name="Content Placeholder 2"/>
          <p:cNvSpPr>
            <a:spLocks noGrp="1"/>
          </p:cNvSpPr>
          <p:nvPr>
            <p:ph idx="1"/>
          </p:nvPr>
        </p:nvSpPr>
        <p:spPr>
          <a:xfrm>
            <a:off x="457200" y="1524000"/>
            <a:ext cx="8534400" cy="4876800"/>
          </a:xfrm>
        </p:spPr>
        <p:txBody>
          <a:bodyPr>
            <a:normAutofit lnSpcReduction="10000"/>
          </a:bodyPr>
          <a:lstStyle/>
          <a:p>
            <a:r>
              <a:rPr lang="ro-RO" sz="2400" dirty="0"/>
              <a:t>Here are some links for the worksheets we used:</a:t>
            </a:r>
          </a:p>
          <a:p>
            <a:pPr>
              <a:buNone/>
            </a:pPr>
            <a:r>
              <a:rPr lang="en-US" sz="2400" dirty="0">
                <a:hlinkClick r:id="rId2"/>
              </a:rPr>
              <a:t>https://www.liveworksheets.com/ru1987768xu</a:t>
            </a:r>
            <a:endParaRPr lang="ro-RO" sz="2400" dirty="0"/>
          </a:p>
          <a:p>
            <a:pPr>
              <a:buNone/>
            </a:pPr>
            <a:r>
              <a:rPr lang="en-US" sz="2400" dirty="0">
                <a:hlinkClick r:id="rId3"/>
              </a:rPr>
              <a:t>https://en.islcollective.com/english-esl-worksheets/listening-comprehension/video-or-movie-activity/zootopia-trailer/87364</a:t>
            </a:r>
            <a:endParaRPr lang="ro-RO" sz="2400" dirty="0"/>
          </a:p>
          <a:p>
            <a:pPr>
              <a:buNone/>
            </a:pPr>
            <a:r>
              <a:rPr lang="en-US" sz="2400" dirty="0">
                <a:hlinkClick r:id="rId4"/>
              </a:rPr>
              <a:t>https://en.islcollective.com/english-esl-worksheets/listening-comprehension/video-or-movie-activity/zootopia-trailer-activities/87367</a:t>
            </a:r>
            <a:endParaRPr lang="ro-RO" sz="2400" dirty="0"/>
          </a:p>
          <a:p>
            <a:pPr>
              <a:buNone/>
            </a:pPr>
            <a:r>
              <a:rPr lang="ro-RO" sz="2400" dirty="0">
                <a:hlinkClick r:id="rId5"/>
              </a:rPr>
              <a:t>https://en.islcollective.com/english-esl-worksheets/speaking-practice/picture-description/body-parts/moana-body-parts/113251</a:t>
            </a:r>
            <a:endParaRPr lang="ro-RO" sz="2400" dirty="0"/>
          </a:p>
          <a:p>
            <a:pPr>
              <a:buNone/>
            </a:pPr>
            <a:r>
              <a:rPr lang="ro-RO" sz="2400" dirty="0">
                <a:hlinkClick r:id="rId6"/>
              </a:rPr>
              <a:t>https://www.puzzletainment.com/moana-word-search/?utm_content=cmp-true</a:t>
            </a:r>
            <a:endParaRPr lang="ro-RO" sz="2400" dirty="0"/>
          </a:p>
          <a:p>
            <a:pPr>
              <a:buNone/>
            </a:pPr>
            <a:endParaRPr lang="ro-RO" sz="2400" dirty="0"/>
          </a:p>
          <a:p>
            <a:pPr>
              <a:buNone/>
            </a:pPr>
            <a:endParaRPr lang="ro-RO" sz="2400"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3">
                                            <p:txEl>
                                              <p:pRg st="0" end="0"/>
                                            </p:tx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3">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3">
                                            <p:txEl>
                                              <p:pRg st="2" end="2"/>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3">
                                            <p:txEl>
                                              <p:pRg st="3" end="3"/>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0" nodeType="clickEffect">
                                  <p:stCondLst>
                                    <p:cond delay="0"/>
                                  </p:stCondLst>
                                  <p:childTnLst>
                                    <p:animRot by="21600000">
                                      <p:cBhvr>
                                        <p:cTn id="28" dur="2000" fill="hold"/>
                                        <p:tgtEl>
                                          <p:spTgt spid="3">
                                            <p:txEl>
                                              <p:pRg st="4" end="4"/>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grpId="0" nodeType="clickEffect">
                                  <p:stCondLst>
                                    <p:cond delay="0"/>
                                  </p:stCondLst>
                                  <p:childTnLst>
                                    <p:animRot by="21600000">
                                      <p:cBhvr>
                                        <p:cTn id="32" dur="2000" fill="hold"/>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72000"/>
          </a:xfrm>
        </p:spPr>
        <p:txBody>
          <a:bodyPr>
            <a:normAutofit fontScale="85000" lnSpcReduction="20000"/>
          </a:bodyPr>
          <a:lstStyle/>
          <a:p>
            <a:r>
              <a:rPr lang="ro-RO" dirty="0"/>
              <a:t>Also, i recommend using other Disney movies for further activities. There are a lot of materials on the internet.</a:t>
            </a:r>
          </a:p>
          <a:p>
            <a:r>
              <a:rPr lang="ro-RO" dirty="0"/>
              <a:t>Using visual aids in your class will make it so much fun. </a:t>
            </a:r>
            <a:r>
              <a:rPr lang="en-US" dirty="0"/>
              <a:t>The teaching-learning process is much easier, the children easily acquiring information that they normally assimilate with difficulty.</a:t>
            </a:r>
            <a:endParaRPr lang="ro-RO" dirty="0"/>
          </a:p>
          <a:p>
            <a:r>
              <a:rPr lang="en-US" dirty="0"/>
              <a:t>English is a language that all children must know. Through the technology and the resources we have at hand, we can create a fantastic activity that the children will definitely not forget. The key is play and creativity.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NAME OF THE ACTIVITY: LEARNING WITH VISUAL AIDS</a:t>
            </a:r>
            <a:endParaRPr lang="en-US" dirty="0"/>
          </a:p>
        </p:txBody>
      </p:sp>
      <p:pic>
        <p:nvPicPr>
          <p:cNvPr id="4" name="Picture 3" descr="WhatsApp Image 2023-05-30 at 13.51.42 (1).jpeg"/>
          <p:cNvPicPr>
            <a:picLocks noChangeAspect="1"/>
          </p:cNvPicPr>
          <p:nvPr/>
        </p:nvPicPr>
        <p:blipFill>
          <a:blip r:embed="rId2"/>
          <a:stretch>
            <a:fillRect/>
          </a:stretch>
        </p:blipFill>
        <p:spPr>
          <a:xfrm>
            <a:off x="1219200" y="1752600"/>
            <a:ext cx="3409950" cy="4546600"/>
          </a:xfrm>
          <a:prstGeom prst="rect">
            <a:avLst/>
          </a:prstGeom>
          <a:ln>
            <a:noFill/>
          </a:ln>
          <a:effectLst>
            <a:softEdge rad="112500"/>
          </a:effectLst>
        </p:spPr>
      </p:pic>
      <p:pic>
        <p:nvPicPr>
          <p:cNvPr id="5" name="Picture 4" descr="WhatsApp Image 2023-05-30 at 13.51.45 (1).jpeg"/>
          <p:cNvPicPr>
            <a:picLocks noChangeAspect="1"/>
          </p:cNvPicPr>
          <p:nvPr/>
        </p:nvPicPr>
        <p:blipFill>
          <a:blip r:embed="rId3"/>
          <a:stretch>
            <a:fillRect/>
          </a:stretch>
        </p:blipFill>
        <p:spPr>
          <a:xfrm>
            <a:off x="5562600" y="1676400"/>
            <a:ext cx="2590800" cy="460586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
                                        </p:tgtEl>
                                        <p:attrNameLst>
                                          <p:attrName>style.color</p:attrName>
                                        </p:attrNameLst>
                                      </p:cBhvr>
                                      <p:to>
                                        <p:clrVal>
                                          <a:schemeClr val="accent2"/>
                                        </p:clrVal>
                                      </p:to>
                                    </p:set>
                                    <p:set>
                                      <p:cBhvr>
                                        <p:cTn id="7" dur="500" autoRev="1" fill="hold"/>
                                        <p:tgtEl>
                                          <p:spTgt spid="2"/>
                                        </p:tgtEl>
                                        <p:attrNameLst>
                                          <p:attrName>fillcolor</p:attrName>
                                        </p:attrNameLst>
                                      </p:cBhvr>
                                      <p:to>
                                        <p:clrVal>
                                          <a:schemeClr val="accent2"/>
                                        </p:clrVal>
                                      </p:to>
                                    </p:set>
                                    <p:set>
                                      <p:cBhvr>
                                        <p:cTn id="8" dur="500" autoRev="1"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3-05-30 at 13.51.45.jpeg"/>
          <p:cNvPicPr>
            <a:picLocks noChangeAspect="1"/>
          </p:cNvPicPr>
          <p:nvPr/>
        </p:nvPicPr>
        <p:blipFill>
          <a:blip r:embed="rId2"/>
          <a:stretch>
            <a:fillRect/>
          </a:stretch>
        </p:blipFill>
        <p:spPr>
          <a:xfrm>
            <a:off x="381000" y="609600"/>
            <a:ext cx="2786063" cy="4953000"/>
          </a:xfrm>
          <a:prstGeom prst="rect">
            <a:avLst/>
          </a:prstGeom>
          <a:ln>
            <a:noFill/>
          </a:ln>
          <a:effectLst>
            <a:softEdge rad="112500"/>
          </a:effectLst>
        </p:spPr>
      </p:pic>
      <p:pic>
        <p:nvPicPr>
          <p:cNvPr id="3" name="Picture 2" descr="WhatsApp Image 2023-05-30 at 13.51.44 (1).jpeg"/>
          <p:cNvPicPr>
            <a:picLocks noChangeAspect="1"/>
          </p:cNvPicPr>
          <p:nvPr/>
        </p:nvPicPr>
        <p:blipFill>
          <a:blip r:embed="rId3"/>
          <a:stretch>
            <a:fillRect/>
          </a:stretch>
        </p:blipFill>
        <p:spPr>
          <a:xfrm>
            <a:off x="3505200" y="1219200"/>
            <a:ext cx="5384800" cy="4038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3-05-30 at 13.51.44.jpeg"/>
          <p:cNvPicPr>
            <a:picLocks noChangeAspect="1"/>
          </p:cNvPicPr>
          <p:nvPr/>
        </p:nvPicPr>
        <p:blipFill>
          <a:blip r:embed="rId2"/>
          <a:stretch>
            <a:fillRect/>
          </a:stretch>
        </p:blipFill>
        <p:spPr>
          <a:xfrm>
            <a:off x="152400" y="609600"/>
            <a:ext cx="3771900" cy="5029200"/>
          </a:xfrm>
          <a:prstGeom prst="rect">
            <a:avLst/>
          </a:prstGeom>
          <a:ln>
            <a:noFill/>
          </a:ln>
          <a:effectLst>
            <a:softEdge rad="112500"/>
          </a:effectLst>
        </p:spPr>
      </p:pic>
      <p:pic>
        <p:nvPicPr>
          <p:cNvPr id="3" name="Picture 2" descr="WhatsApp Image 2023-05-30 at 13.51.43 (1).jpeg"/>
          <p:cNvPicPr>
            <a:picLocks noChangeAspect="1"/>
          </p:cNvPicPr>
          <p:nvPr/>
        </p:nvPicPr>
        <p:blipFill>
          <a:blip r:embed="rId3"/>
          <a:stretch>
            <a:fillRect/>
          </a:stretch>
        </p:blipFill>
        <p:spPr>
          <a:xfrm>
            <a:off x="4572000" y="685800"/>
            <a:ext cx="3810000" cy="5080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3-05-30 at 13.51.43.jpeg"/>
          <p:cNvPicPr>
            <a:picLocks noChangeAspect="1"/>
          </p:cNvPicPr>
          <p:nvPr/>
        </p:nvPicPr>
        <p:blipFill>
          <a:blip r:embed="rId2"/>
          <a:stretch>
            <a:fillRect/>
          </a:stretch>
        </p:blipFill>
        <p:spPr>
          <a:xfrm>
            <a:off x="4770437" y="1828800"/>
            <a:ext cx="4373563" cy="4807580"/>
          </a:xfrm>
          <a:prstGeom prst="rect">
            <a:avLst/>
          </a:prstGeom>
          <a:ln>
            <a:noFill/>
          </a:ln>
          <a:effectLst>
            <a:softEdge rad="112500"/>
          </a:effectLst>
        </p:spPr>
      </p:pic>
      <p:pic>
        <p:nvPicPr>
          <p:cNvPr id="4" name="Picture 3" descr="WhatsApp Image 2023-05-30 at 13.51.42.jpeg"/>
          <p:cNvPicPr>
            <a:picLocks noChangeAspect="1"/>
          </p:cNvPicPr>
          <p:nvPr/>
        </p:nvPicPr>
        <p:blipFill>
          <a:blip r:embed="rId3"/>
          <a:stretch>
            <a:fillRect/>
          </a:stretch>
        </p:blipFill>
        <p:spPr>
          <a:xfrm>
            <a:off x="0" y="0"/>
            <a:ext cx="4775200" cy="3581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572000"/>
          </a:xfrm>
        </p:spPr>
        <p:txBody>
          <a:bodyPr>
            <a:normAutofit fontScale="77500" lnSpcReduction="20000"/>
          </a:bodyPr>
          <a:lstStyle/>
          <a:p>
            <a:r>
              <a:rPr lang="ro-RO" dirty="0"/>
              <a:t>GRADE/AGE GROUP: 10-14 YEAR OLD CHILDREN</a:t>
            </a:r>
          </a:p>
          <a:p>
            <a:r>
              <a:rPr lang="ro-RO" dirty="0"/>
              <a:t>SUBJECT: ENGLISH</a:t>
            </a:r>
          </a:p>
          <a:p>
            <a:r>
              <a:rPr lang="ro-RO" dirty="0"/>
              <a:t>AIM OF THE ACTIVITY:</a:t>
            </a:r>
          </a:p>
          <a:p>
            <a:pPr>
              <a:buNone/>
            </a:pPr>
            <a:br>
              <a:rPr lang="en-US" dirty="0"/>
            </a:br>
            <a:r>
              <a:rPr lang="ro-RO" dirty="0"/>
              <a:t>	</a:t>
            </a:r>
            <a:r>
              <a:rPr lang="en-US" dirty="0"/>
              <a:t>During this activity, children will learn the parts of the body, degrees of comparison of adjectives, new expressions and at the same time they will enrich their vocabulary.</a:t>
            </a:r>
            <a:endParaRPr lang="ro-RO" dirty="0"/>
          </a:p>
          <a:p>
            <a:pPr>
              <a:buNone/>
            </a:pPr>
            <a:r>
              <a:rPr lang="ro-RO" dirty="0"/>
              <a:t>		</a:t>
            </a:r>
            <a:br>
              <a:rPr lang="en-US" dirty="0"/>
            </a:br>
            <a:r>
              <a:rPr lang="ro-RO" dirty="0"/>
              <a:t>	</a:t>
            </a:r>
            <a:r>
              <a:rPr lang="en-US" dirty="0"/>
              <a:t>The purpose of this activity is to activate the cognitive function and to stimulate it in a fun way, by means of the Disney movies that children and adults love regardless of their 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72000"/>
          </a:xfrm>
        </p:spPr>
        <p:txBody>
          <a:bodyPr>
            <a:normAutofit fontScale="77500" lnSpcReduction="20000"/>
          </a:bodyPr>
          <a:lstStyle/>
          <a:p>
            <a:r>
              <a:rPr lang="ro-RO" dirty="0"/>
              <a:t>MATERIALS NEEDED FOR THE ACTIVITY:</a:t>
            </a:r>
          </a:p>
          <a:p>
            <a:pPr>
              <a:buNone/>
            </a:pPr>
            <a:r>
              <a:rPr lang="ro-RO" dirty="0"/>
              <a:t>		</a:t>
            </a:r>
            <a:r>
              <a:rPr lang="en-US" dirty="0"/>
              <a:t>worksheets, colored pencils, colored </a:t>
            </a:r>
            <a:r>
              <a:rPr lang="ro-RO" dirty="0"/>
              <a:t>markers</a:t>
            </a:r>
            <a:r>
              <a:rPr lang="en-US" dirty="0"/>
              <a:t>, </a:t>
            </a:r>
            <a:r>
              <a:rPr lang="ro-RO" dirty="0" err="1"/>
              <a:t>D</a:t>
            </a:r>
            <a:r>
              <a:rPr lang="en-US" dirty="0" err="1"/>
              <a:t>isney</a:t>
            </a:r>
            <a:r>
              <a:rPr lang="en-US" dirty="0"/>
              <a:t> movies, smart board, video projector, laptop, classroom, markers, speakers, camera, projection screen, </a:t>
            </a:r>
            <a:r>
              <a:rPr lang="ro-RO" dirty="0"/>
              <a:t>diplomas.</a:t>
            </a:r>
          </a:p>
          <a:p>
            <a:pPr>
              <a:buNone/>
            </a:pPr>
            <a:endParaRPr lang="ro-RO" dirty="0"/>
          </a:p>
          <a:p>
            <a:r>
              <a:rPr lang="ro-RO" dirty="0"/>
              <a:t>LENGTH OF THE ACTIVITY: </a:t>
            </a:r>
          </a:p>
          <a:p>
            <a:pPr>
              <a:buNone/>
            </a:pPr>
            <a:r>
              <a:rPr lang="ro-RO" dirty="0"/>
              <a:t>		</a:t>
            </a:r>
            <a:r>
              <a:rPr lang="en-US" dirty="0"/>
              <a:t>The activity can take place during 90 minutes or can be extended during a course day, respectively 240 minutes.</a:t>
            </a:r>
            <a:endParaRPr lang="ro-RO" dirty="0"/>
          </a:p>
          <a:p>
            <a:pPr>
              <a:buNone/>
            </a:pPr>
            <a:endParaRPr lang="ro-RO" dirty="0"/>
          </a:p>
          <a:p>
            <a:r>
              <a:rPr lang="ro-RO" dirty="0"/>
              <a:t>NUMBER OF PARTICIPANTS:</a:t>
            </a:r>
          </a:p>
          <a:p>
            <a:pPr lvl="1">
              <a:buNone/>
            </a:pPr>
            <a:r>
              <a:rPr lang="ro-RO" dirty="0"/>
              <a:t>	A classroom of 12 children.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399032"/>
          </a:xfrm>
        </p:spPr>
        <p:txBody>
          <a:bodyPr>
            <a:normAutofit/>
          </a:bodyPr>
          <a:lstStyle/>
          <a:p>
            <a:r>
              <a:rPr lang="ro-RO" sz="4000" dirty="0"/>
              <a:t>DESCRIPTION OF THE ACTIVITY</a:t>
            </a:r>
            <a:endParaRPr lang="en-US" sz="4000" dirty="0"/>
          </a:p>
        </p:txBody>
      </p:sp>
      <p:sp>
        <p:nvSpPr>
          <p:cNvPr id="3" name="Content Placeholder 2"/>
          <p:cNvSpPr>
            <a:spLocks noGrp="1"/>
          </p:cNvSpPr>
          <p:nvPr>
            <p:ph idx="1"/>
          </p:nvPr>
        </p:nvSpPr>
        <p:spPr>
          <a:xfrm>
            <a:off x="457200" y="1676400"/>
            <a:ext cx="8229600" cy="4572000"/>
          </a:xfrm>
        </p:spPr>
        <p:txBody>
          <a:bodyPr>
            <a:normAutofit fontScale="92500" lnSpcReduction="10000"/>
          </a:bodyPr>
          <a:lstStyle/>
          <a:p>
            <a:r>
              <a:rPr lang="en-US" dirty="0"/>
              <a:t>The proposed activity takes place during one course day, i.e. 4 hours. The day begins by welcoming the children to the classroom, they are expected at </a:t>
            </a:r>
            <a:r>
              <a:rPr lang="ro-RO" dirty="0"/>
              <a:t>tables</a:t>
            </a:r>
            <a:r>
              <a:rPr lang="en-US" dirty="0"/>
              <a:t> with various recreational activities and games, but through which they can develop their cognitive functions. One morning we wait for them with books, other mornings with relaxing music and </a:t>
            </a:r>
            <a:r>
              <a:rPr lang="en-US" dirty="0" err="1"/>
              <a:t>plasticine</a:t>
            </a:r>
            <a:r>
              <a:rPr lang="en-US" dirty="0"/>
              <a:t>, because fine motor skills are important even for older children.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72000"/>
          </a:xfrm>
        </p:spPr>
        <p:txBody>
          <a:bodyPr>
            <a:normAutofit fontScale="85000" lnSpcReduction="20000"/>
          </a:bodyPr>
          <a:lstStyle/>
          <a:p>
            <a:r>
              <a:rPr lang="en-US" dirty="0"/>
              <a:t>In the introduction of the course, we will start with the projection of Disney films, and during the viewing, the film will be paused and we will discuss various aspects related to the activities that will follow during the day.</a:t>
            </a:r>
            <a:endParaRPr lang="ro-RO" dirty="0"/>
          </a:p>
          <a:p>
            <a:pPr>
              <a:buNone/>
            </a:pPr>
            <a:endParaRPr lang="ro-RO" dirty="0"/>
          </a:p>
          <a:p>
            <a:r>
              <a:rPr lang="en-US" dirty="0"/>
              <a:t>Some of the questions asked: What are adjectives? Give some examples that you have heard. Who are the characters of the movie </a:t>
            </a:r>
            <a:r>
              <a:rPr lang="en-US" dirty="0" err="1"/>
              <a:t>Encanto</a:t>
            </a:r>
            <a:r>
              <a:rPr lang="en-US" dirty="0"/>
              <a:t>? What is the action of the movie </a:t>
            </a:r>
            <a:r>
              <a:rPr lang="en-US" dirty="0" err="1"/>
              <a:t>Zootopia</a:t>
            </a:r>
            <a:r>
              <a:rPr lang="en-US" dirty="0"/>
              <a:t>? What does </a:t>
            </a:r>
            <a:r>
              <a:rPr lang="en-US" dirty="0" err="1"/>
              <a:t>Moana</a:t>
            </a:r>
            <a:r>
              <a:rPr lang="en-US" dirty="0"/>
              <a:t> look like? Describe the character through some physical and moral traits.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3">
                                            <p:txEl>
                                              <p:pRg st="2" end="2"/>
                                            </p:txEl>
                                          </p:spTgt>
                                        </p:tgtEl>
                                      </p:cBhvr>
                                    </p:animEffect>
                                    <p:set>
                                      <p:cBhvr>
                                        <p:cTn id="1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69</TotalTime>
  <Words>547</Words>
  <Application>Microsoft Office PowerPoint</Application>
  <PresentationFormat>On-screen Show (4:3)</PresentationFormat>
  <Paragraphs>39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Century Gothic</vt:lpstr>
      <vt:lpstr>Verdana</vt:lpstr>
      <vt:lpstr>Wingdings 2</vt:lpstr>
      <vt:lpstr>Verve</vt:lpstr>
      <vt:lpstr>LEARNING WITH VISUAL AIDS</vt:lpstr>
      <vt:lpstr>NAME OF THE ACTIVITY: LEARNING WITH VISUAL AIDS</vt:lpstr>
      <vt:lpstr>PowerPoint Presentation</vt:lpstr>
      <vt:lpstr>PowerPoint Presentation</vt:lpstr>
      <vt:lpstr>PowerPoint Presentation</vt:lpstr>
      <vt:lpstr>PowerPoint Presentation</vt:lpstr>
      <vt:lpstr>PowerPoint Presentation</vt:lpstr>
      <vt:lpstr>DESCRIPTION OF THE ACTIVITY</vt:lpstr>
      <vt:lpstr>PowerPoint Presentation</vt:lpstr>
      <vt:lpstr>PowerPoint Presentation</vt:lpstr>
      <vt:lpstr>TIPS AND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WITH VISUAL AIDS</dc:title>
  <dc:creator>Grupa Ursuletilor AZ</dc:creator>
  <cp:lastModifiedBy>x</cp:lastModifiedBy>
  <cp:revision>8</cp:revision>
  <dcterms:created xsi:type="dcterms:W3CDTF">2006-08-16T00:00:00Z</dcterms:created>
  <dcterms:modified xsi:type="dcterms:W3CDTF">2023-10-10T07:06:44Z</dcterms:modified>
</cp:coreProperties>
</file>