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618" y="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6F15528-21DE-4FAA-801E-634DDDAF4B2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1D8BD707-D9CF-40AE-B4C6-C98DA3205C09}" type="datetimeFigureOut">
              <a:rPr lang="en-US" smtClean="0"/>
              <a:pPr/>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6F15528-21DE-4FAA-801E-634DDDAF4B2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D8BD707-D9CF-40AE-B4C6-C98DA3205C09}" type="datetimeFigureOut">
              <a:rPr lang="en-US" smtClean="0"/>
              <a:pPr/>
              <a:t>10/10/2023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D8BD707-D9CF-40AE-B4C6-C98DA3205C09}" type="datetimeFigureOut">
              <a:rPr lang="en-US" smtClean="0"/>
              <a:pPr/>
              <a:t>10/10/2023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ro.pinterest.com/pin/1759287344065270/" TargetMode="External"/><Relationship Id="rId2" Type="http://schemas.openxmlformats.org/officeDocument/2006/relationships/hyperlink" Target="https://www.youtube.com/watch?v=33y5vl7higE" TargetMode="External"/><Relationship Id="rId1" Type="http://schemas.openxmlformats.org/officeDocument/2006/relationships/slideLayout" Target="../slideLayouts/slideLayout2.xml"/><Relationship Id="rId5" Type="http://schemas.openxmlformats.org/officeDocument/2006/relationships/hyperlink" Target="https://www.youtube.com/watch?v=aHez0eBJEGw" TargetMode="External"/><Relationship Id="rId4" Type="http://schemas.openxmlformats.org/officeDocument/2006/relationships/hyperlink" Target="https://ro.pinterest.com/pin/55837605381480676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657600"/>
            <a:ext cx="6400800" cy="1752600"/>
          </a:xfrm>
        </p:spPr>
        <p:txBody>
          <a:bodyPr>
            <a:normAutofit lnSpcReduction="10000"/>
          </a:bodyPr>
          <a:lstStyle/>
          <a:p>
            <a:endParaRPr lang="ro-RO" dirty="0"/>
          </a:p>
          <a:p>
            <a:r>
              <a:rPr lang="ro-RO" dirty="0"/>
              <a:t>PROF. ÎNV. PREȘC. DAN DANIELA</a:t>
            </a:r>
          </a:p>
          <a:p>
            <a:endParaRPr lang="ro-RO" dirty="0"/>
          </a:p>
          <a:p>
            <a:r>
              <a:rPr lang="ro-RO" dirty="0"/>
              <a:t>PROF. ÎNV. PREȘC. PARASCHIV CORINA</a:t>
            </a:r>
          </a:p>
          <a:p>
            <a:endParaRPr lang="ro-RO" dirty="0"/>
          </a:p>
          <a:p>
            <a:r>
              <a:rPr lang="ro-RO" dirty="0"/>
              <a:t>GRĂDINIȚA PP 36 TIMIȘOARA</a:t>
            </a:r>
            <a:endParaRPr lang="en-US" dirty="0"/>
          </a:p>
        </p:txBody>
      </p:sp>
      <p:sp>
        <p:nvSpPr>
          <p:cNvPr id="2" name="Title 1"/>
          <p:cNvSpPr>
            <a:spLocks noGrp="1"/>
          </p:cNvSpPr>
          <p:nvPr>
            <p:ph type="ctrTitle"/>
          </p:nvPr>
        </p:nvSpPr>
        <p:spPr/>
        <p:txBody>
          <a:bodyPr/>
          <a:lstStyle/>
          <a:p>
            <a:r>
              <a:rPr lang="ro-RO" dirty="0"/>
              <a:t>TEACHING THROUGH GAMES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dirty="0"/>
              <a:t>Name of the activity: ”Teaching through games”</a:t>
            </a:r>
            <a:endParaRPr lang="en-US" dirty="0"/>
          </a:p>
        </p:txBody>
      </p:sp>
      <p:pic>
        <p:nvPicPr>
          <p:cNvPr id="6" name="Picture 5" descr="e7f0b646-4662-44ed-acde-9374dfb83b38.JPG"/>
          <p:cNvPicPr>
            <a:picLocks noChangeAspect="1"/>
          </p:cNvPicPr>
          <p:nvPr/>
        </p:nvPicPr>
        <p:blipFill>
          <a:blip r:embed="rId2"/>
          <a:stretch>
            <a:fillRect/>
          </a:stretch>
        </p:blipFill>
        <p:spPr>
          <a:xfrm>
            <a:off x="762000" y="1600200"/>
            <a:ext cx="2971800" cy="3962400"/>
          </a:xfrm>
          <a:prstGeom prst="rect">
            <a:avLst/>
          </a:prstGeom>
        </p:spPr>
      </p:pic>
      <p:pic>
        <p:nvPicPr>
          <p:cNvPr id="7" name="Picture 6" descr="ed50bbb7-1649-4b8e-b7af-87b08c55429f.JPG"/>
          <p:cNvPicPr>
            <a:picLocks noChangeAspect="1"/>
          </p:cNvPicPr>
          <p:nvPr/>
        </p:nvPicPr>
        <p:blipFill>
          <a:blip r:embed="rId3"/>
          <a:stretch>
            <a:fillRect/>
          </a:stretch>
        </p:blipFill>
        <p:spPr>
          <a:xfrm>
            <a:off x="5181600" y="1981200"/>
            <a:ext cx="3181350" cy="4241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c3d3b96-c840-478e-83eb-bf612ad7a00c.jpg"/>
          <p:cNvPicPr>
            <a:picLocks noChangeAspect="1"/>
          </p:cNvPicPr>
          <p:nvPr/>
        </p:nvPicPr>
        <p:blipFill>
          <a:blip r:embed="rId2"/>
          <a:stretch>
            <a:fillRect/>
          </a:stretch>
        </p:blipFill>
        <p:spPr>
          <a:xfrm>
            <a:off x="5486400" y="2209800"/>
            <a:ext cx="2952750" cy="3937000"/>
          </a:xfrm>
          <a:prstGeom prst="rect">
            <a:avLst/>
          </a:prstGeom>
        </p:spPr>
      </p:pic>
      <p:pic>
        <p:nvPicPr>
          <p:cNvPr id="3" name="Picture 2" descr="e74d1302-79ce-4d12-80c5-2071acd6e233.JPG"/>
          <p:cNvPicPr>
            <a:picLocks noChangeAspect="1"/>
          </p:cNvPicPr>
          <p:nvPr/>
        </p:nvPicPr>
        <p:blipFill>
          <a:blip r:embed="rId3"/>
          <a:stretch>
            <a:fillRect/>
          </a:stretch>
        </p:blipFill>
        <p:spPr>
          <a:xfrm>
            <a:off x="762000" y="685800"/>
            <a:ext cx="3105150" cy="41402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cb61eaf-691a-40b5-99ba-51a8af7de887.JPG"/>
          <p:cNvPicPr>
            <a:picLocks noChangeAspect="1"/>
          </p:cNvPicPr>
          <p:nvPr/>
        </p:nvPicPr>
        <p:blipFill>
          <a:blip r:embed="rId2"/>
          <a:stretch>
            <a:fillRect/>
          </a:stretch>
        </p:blipFill>
        <p:spPr>
          <a:xfrm>
            <a:off x="5181600" y="2362200"/>
            <a:ext cx="2914650" cy="3886200"/>
          </a:xfrm>
          <a:prstGeom prst="rect">
            <a:avLst/>
          </a:prstGeom>
        </p:spPr>
      </p:pic>
      <p:pic>
        <p:nvPicPr>
          <p:cNvPr id="3" name="Picture 2" descr="2904130c-4813-459e-84b8-8430206d58e0.JPG"/>
          <p:cNvPicPr>
            <a:picLocks noChangeAspect="1"/>
          </p:cNvPicPr>
          <p:nvPr/>
        </p:nvPicPr>
        <p:blipFill>
          <a:blip r:embed="rId3"/>
          <a:stretch>
            <a:fillRect/>
          </a:stretch>
        </p:blipFill>
        <p:spPr>
          <a:xfrm>
            <a:off x="990600" y="609600"/>
            <a:ext cx="3086100" cy="41148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1c1c43e-4162-46bd-9744-4bd12ed876b2.JPG"/>
          <p:cNvPicPr>
            <a:picLocks noChangeAspect="1"/>
          </p:cNvPicPr>
          <p:nvPr/>
        </p:nvPicPr>
        <p:blipFill>
          <a:blip r:embed="rId2"/>
          <a:stretch>
            <a:fillRect/>
          </a:stretch>
        </p:blipFill>
        <p:spPr>
          <a:xfrm>
            <a:off x="5029200" y="787400"/>
            <a:ext cx="3619500" cy="4826000"/>
          </a:xfrm>
          <a:prstGeom prst="rect">
            <a:avLst/>
          </a:prstGeom>
        </p:spPr>
      </p:pic>
      <p:pic>
        <p:nvPicPr>
          <p:cNvPr id="4" name="Picture 3" descr="f44c47ae-8fa1-4557-9a49-c844d791de94.JPG"/>
          <p:cNvPicPr>
            <a:picLocks noChangeAspect="1"/>
          </p:cNvPicPr>
          <p:nvPr/>
        </p:nvPicPr>
        <p:blipFill>
          <a:blip r:embed="rId3"/>
          <a:stretch>
            <a:fillRect/>
          </a:stretch>
        </p:blipFill>
        <p:spPr>
          <a:xfrm>
            <a:off x="533400" y="762000"/>
            <a:ext cx="3581400" cy="47752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219200"/>
            <a:ext cx="8153400" cy="4247317"/>
          </a:xfrm>
          <a:prstGeom prst="rect">
            <a:avLst/>
          </a:prstGeom>
          <a:noFill/>
        </p:spPr>
        <p:txBody>
          <a:bodyPr wrap="square" rtlCol="0">
            <a:spAutoFit/>
          </a:bodyPr>
          <a:lstStyle/>
          <a:p>
            <a:pPr>
              <a:buFont typeface="Arial" pitchFamily="34" charset="0"/>
              <a:buChar char="•"/>
            </a:pPr>
            <a:r>
              <a:rPr lang="ro-RO" dirty="0"/>
              <a:t>GRADE/AGE GROUP: 4-6 years old children</a:t>
            </a:r>
          </a:p>
          <a:p>
            <a:pPr>
              <a:buFont typeface="Arial" pitchFamily="34" charset="0"/>
              <a:buChar char="•"/>
            </a:pPr>
            <a:endParaRPr lang="ro-RO" dirty="0"/>
          </a:p>
          <a:p>
            <a:pPr>
              <a:buFont typeface="Arial" pitchFamily="34" charset="0"/>
              <a:buChar char="•"/>
            </a:pPr>
            <a:r>
              <a:rPr lang="ro-RO" dirty="0"/>
              <a:t>SUBJECT: English</a:t>
            </a:r>
          </a:p>
          <a:p>
            <a:endParaRPr lang="ro-RO" dirty="0"/>
          </a:p>
          <a:p>
            <a:pPr>
              <a:buFont typeface="Arial" pitchFamily="34" charset="0"/>
              <a:buChar char="•"/>
            </a:pPr>
            <a:r>
              <a:rPr lang="ro-RO" dirty="0"/>
              <a:t>AIM OF THE ACTIVITY: exploring the lingvistic functions by visual aids.</a:t>
            </a:r>
          </a:p>
          <a:p>
            <a:endParaRPr lang="ro-RO" dirty="0"/>
          </a:p>
          <a:p>
            <a:r>
              <a:rPr lang="ro-RO" dirty="0"/>
              <a:t>During this activity  little children will learn the means of  transportation and the specific vocabulary for this chapter. </a:t>
            </a:r>
          </a:p>
          <a:p>
            <a:endParaRPr lang="ro-RO" dirty="0"/>
          </a:p>
          <a:p>
            <a:r>
              <a:rPr lang="ro-RO" dirty="0"/>
              <a:t>This cognitive function will be stimulated by using different cartoons, different songs or interactive games.</a:t>
            </a:r>
          </a:p>
          <a:p>
            <a:endParaRPr lang="ro-RO" dirty="0"/>
          </a:p>
          <a:p>
            <a:r>
              <a:rPr lang="ro-RO" dirty="0"/>
              <a:t>Learning about transportation can be a fun activity and a great opportunity for creativity and imagination.</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30076"/>
            <a:ext cx="5486400" cy="2308324"/>
          </a:xfrm>
          <a:prstGeom prst="rect">
            <a:avLst/>
          </a:prstGeom>
          <a:noFill/>
        </p:spPr>
        <p:txBody>
          <a:bodyPr wrap="square" rtlCol="0">
            <a:spAutoFit/>
          </a:bodyPr>
          <a:lstStyle/>
          <a:p>
            <a:r>
              <a:rPr lang="ro-RO" u="sng" dirty="0"/>
              <a:t>MATERIALS NEEDED FOR THE ACTIVITY:</a:t>
            </a:r>
          </a:p>
          <a:p>
            <a:pPr>
              <a:buFont typeface="Arial" pitchFamily="34" charset="0"/>
              <a:buChar char="•"/>
            </a:pPr>
            <a:r>
              <a:rPr lang="ro-RO" dirty="0"/>
              <a:t>board</a:t>
            </a:r>
          </a:p>
          <a:p>
            <a:pPr>
              <a:buFont typeface="Arial" pitchFamily="34" charset="0"/>
              <a:buChar char="•"/>
            </a:pPr>
            <a:r>
              <a:rPr lang="ro-RO" dirty="0"/>
              <a:t>cartoons</a:t>
            </a:r>
          </a:p>
          <a:p>
            <a:pPr>
              <a:buFont typeface="Arial" pitchFamily="34" charset="0"/>
              <a:buChar char="•"/>
            </a:pPr>
            <a:r>
              <a:rPr lang="ro-RO" dirty="0"/>
              <a:t>CD player</a:t>
            </a:r>
          </a:p>
          <a:p>
            <a:pPr>
              <a:buFont typeface="Arial" pitchFamily="34" charset="0"/>
              <a:buChar char="•"/>
            </a:pPr>
            <a:r>
              <a:rPr lang="ro-RO" dirty="0"/>
              <a:t>video projector</a:t>
            </a:r>
          </a:p>
          <a:p>
            <a:pPr>
              <a:buFont typeface="Arial" pitchFamily="34" charset="0"/>
              <a:buChar char="•"/>
            </a:pPr>
            <a:r>
              <a:rPr lang="ro-RO" dirty="0"/>
              <a:t>colored pencils</a:t>
            </a:r>
          </a:p>
          <a:p>
            <a:pPr>
              <a:buFont typeface="Arial" pitchFamily="34" charset="0"/>
              <a:buChar char="•"/>
            </a:pPr>
            <a:r>
              <a:rPr lang="ro-RO" dirty="0"/>
              <a:t>worksheets</a:t>
            </a:r>
          </a:p>
          <a:p>
            <a:pPr>
              <a:buFont typeface="Arial" pitchFamily="34" charset="0"/>
              <a:buChar char="•"/>
            </a:pPr>
            <a:endParaRPr lang="en-US" dirty="0"/>
          </a:p>
        </p:txBody>
      </p:sp>
      <p:sp>
        <p:nvSpPr>
          <p:cNvPr id="3" name="TextBox 2"/>
          <p:cNvSpPr txBox="1"/>
          <p:nvPr/>
        </p:nvSpPr>
        <p:spPr>
          <a:xfrm>
            <a:off x="381000" y="2438400"/>
            <a:ext cx="7924800" cy="3693319"/>
          </a:xfrm>
          <a:prstGeom prst="rect">
            <a:avLst/>
          </a:prstGeom>
          <a:noFill/>
        </p:spPr>
        <p:txBody>
          <a:bodyPr wrap="square" rtlCol="0">
            <a:spAutoFit/>
          </a:bodyPr>
          <a:lstStyle/>
          <a:p>
            <a:r>
              <a:rPr lang="ro-RO" u="sng" dirty="0"/>
              <a:t>DESCRIPTION OF THE ACTIVITY:</a:t>
            </a:r>
          </a:p>
          <a:p>
            <a:endParaRPr lang="ro-RO" u="sng" dirty="0"/>
          </a:p>
          <a:p>
            <a:r>
              <a:rPr lang="ro-RO" dirty="0"/>
              <a:t>	</a:t>
            </a:r>
            <a:r>
              <a:rPr lang="en-US" dirty="0"/>
              <a:t>The activity takes</a:t>
            </a:r>
            <a:r>
              <a:rPr lang="ro-RO" dirty="0"/>
              <a:t> place in</a:t>
            </a:r>
            <a:r>
              <a:rPr lang="en-US" dirty="0"/>
              <a:t> 30 minutes. Children participate in 2 activities that stimulate their cognitive function and creativity. The curiosity of the little ones is captured through the prism of technology. The activity requires the little ones to identify words that are part of the vocabulary. Being on the topic of "Means of transport</a:t>
            </a:r>
            <a:r>
              <a:rPr lang="ro-RO" dirty="0"/>
              <a:t>ation</a:t>
            </a:r>
            <a:r>
              <a:rPr lang="en-US" dirty="0"/>
              <a:t>" we proposed a game "I spy with my little eye". The little ones will identify means of transport</a:t>
            </a:r>
            <a:r>
              <a:rPr lang="ro-RO" dirty="0"/>
              <a:t>ation</a:t>
            </a:r>
            <a:r>
              <a:rPr lang="en-US" dirty="0"/>
              <a:t> in the picture. In this way, through the game, their attention is captured. At the same time, this activity is a good opportunity to integrate CLIL. So, for each means of transport</a:t>
            </a:r>
            <a:r>
              <a:rPr lang="ro-RO" dirty="0"/>
              <a:t>ation</a:t>
            </a:r>
            <a:r>
              <a:rPr lang="en-US" dirty="0"/>
              <a:t> found in the picture, they will learn the word in English, for example, "I spy with my little eye a ship".</a:t>
            </a:r>
            <a:endParaRPr lang="ro-RO" u="sng" dirty="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Tips and Recommendations</a:t>
            </a:r>
            <a:endParaRPr lang="en-US" dirty="0"/>
          </a:p>
        </p:txBody>
      </p:sp>
      <p:sp>
        <p:nvSpPr>
          <p:cNvPr id="3" name="Content Placeholder 2"/>
          <p:cNvSpPr>
            <a:spLocks noGrp="1"/>
          </p:cNvSpPr>
          <p:nvPr>
            <p:ph sz="quarter" idx="1"/>
          </p:nvPr>
        </p:nvSpPr>
        <p:spPr/>
        <p:txBody>
          <a:bodyPr/>
          <a:lstStyle/>
          <a:p>
            <a:r>
              <a:rPr lang="en-US" dirty="0">
                <a:hlinkClick r:id="rId2"/>
              </a:rPr>
              <a:t>https://www.youtube.com/watch?v=33y5vl7higE</a:t>
            </a:r>
            <a:endParaRPr lang="ro-RO" dirty="0"/>
          </a:p>
          <a:p>
            <a:r>
              <a:rPr lang="en-US" dirty="0">
                <a:hlinkClick r:id="rId3"/>
              </a:rPr>
              <a:t>https://ro.pinterest.com/pin/1759287344065270/</a:t>
            </a:r>
            <a:endParaRPr lang="ro-RO" dirty="0"/>
          </a:p>
          <a:p>
            <a:r>
              <a:rPr lang="en-US" dirty="0">
                <a:hlinkClick r:id="rId4"/>
              </a:rPr>
              <a:t>https://ro.pinterest.com/pin/558376053814806760/</a:t>
            </a:r>
            <a:endParaRPr lang="ro-RO" dirty="0"/>
          </a:p>
          <a:p>
            <a:r>
              <a:rPr lang="en-US" dirty="0">
                <a:hlinkClick r:id="rId5"/>
              </a:rPr>
              <a:t>https://www.youtube.com/watch?v=aHez0eBJEGw</a:t>
            </a:r>
            <a:endParaRPr lang="ro-RO" dirty="0"/>
          </a:p>
          <a:p>
            <a:pPr>
              <a:buNone/>
            </a:pP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148</TotalTime>
  <Words>184</Words>
  <Application>Microsoft Office PowerPoint</Application>
  <PresentationFormat>On-screen Show (4:3)</PresentationFormat>
  <Paragraphs>34</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Georgia</vt:lpstr>
      <vt:lpstr>Wingdings</vt:lpstr>
      <vt:lpstr>Wingdings 2</vt:lpstr>
      <vt:lpstr>Civic</vt:lpstr>
      <vt:lpstr>TEACHING THROUGH GAMES</vt:lpstr>
      <vt:lpstr>Name of the activity: ”Teaching through games”</vt:lpstr>
      <vt:lpstr>PowerPoint Presentation</vt:lpstr>
      <vt:lpstr>PowerPoint Presentation</vt:lpstr>
      <vt:lpstr>PowerPoint Presentation</vt:lpstr>
      <vt:lpstr>PowerPoint Presentation</vt:lpstr>
      <vt:lpstr>PowerPoint Presentation</vt:lpstr>
      <vt:lpstr>Tips and Recommendations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THROUGH GAMES</dc:title>
  <dc:creator>DanaCori</dc:creator>
  <cp:lastModifiedBy>x</cp:lastModifiedBy>
  <cp:revision>17</cp:revision>
  <dcterms:created xsi:type="dcterms:W3CDTF">2006-08-16T00:00:00Z</dcterms:created>
  <dcterms:modified xsi:type="dcterms:W3CDTF">2023-10-10T07:06:09Z</dcterms:modified>
</cp:coreProperties>
</file>