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6" r:id="rId6"/>
    <p:sldId id="261" r:id="rId7"/>
    <p:sldId id="262" r:id="rId8"/>
    <p:sldId id="263" r:id="rId9"/>
    <p:sldId id="264"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C049AA6A-A210-4C6C-8BFC-6BF56EE82FA5}" type="datetimeFigureOut">
              <a:rPr lang="en-US" smtClean="0"/>
              <a:t>10/10/2023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53D4313F-2686-4964-B140-E9BFDC0A217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9AA6A-A210-4C6C-8BFC-6BF56EE82FA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4313F-2686-4964-B140-E9BFDC0A21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9AA6A-A210-4C6C-8BFC-6BF56EE82FA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4313F-2686-4964-B140-E9BFDC0A21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9AA6A-A210-4C6C-8BFC-6BF56EE82FA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4313F-2686-4964-B140-E9BFDC0A217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49AA6A-A210-4C6C-8BFC-6BF56EE82FA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4313F-2686-4964-B140-E9BFDC0A217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049AA6A-A210-4C6C-8BFC-6BF56EE82FA5}"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4313F-2686-4964-B140-E9BFDC0A217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49AA6A-A210-4C6C-8BFC-6BF56EE82FA5}"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4313F-2686-4964-B140-E9BFDC0A21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49AA6A-A210-4C6C-8BFC-6BF56EE82FA5}"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D4313F-2686-4964-B140-E9BFDC0A217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49AA6A-A210-4C6C-8BFC-6BF56EE82FA5}"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4313F-2686-4964-B140-E9BFDC0A21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49AA6A-A210-4C6C-8BFC-6BF56EE82FA5}"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4313F-2686-4964-B140-E9BFDC0A217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49AA6A-A210-4C6C-8BFC-6BF56EE82FA5}"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4313F-2686-4964-B140-E9BFDC0A21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049AA6A-A210-4C6C-8BFC-6BF56EE82FA5}" type="datetimeFigureOut">
              <a:rPr lang="en-US" smtClean="0"/>
              <a:t>10/10/2023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3D4313F-2686-4964-B140-E9BFDC0A21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jpeg"/><Relationship Id="rId5" Type="http://schemas.microsoft.com/office/2007/relationships/hdphoto" Target="../media/hdphoto1.wdp"/><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7.jpeg"/><Relationship Id="rId5" Type="http://schemas.microsoft.com/office/2007/relationships/hdphoto" Target="../media/hdphoto1.wdp"/><Relationship Id="rId10" Type="http://schemas.openxmlformats.org/officeDocument/2006/relationships/image" Target="../media/image16.jpeg"/><Relationship Id="rId4" Type="http://schemas.openxmlformats.org/officeDocument/2006/relationships/image" Target="../media/image8.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84784"/>
            <a:ext cx="6400800" cy="792088"/>
          </a:xfrm>
        </p:spPr>
        <p:txBody>
          <a:bodyPr>
            <a:normAutofit/>
          </a:bodyPr>
          <a:lstStyle/>
          <a:p>
            <a:r>
              <a:rPr lang="en-US" sz="1800" dirty="0"/>
              <a:t>KINDERGARTEN WITH EXTENDED PROGRAM ,,MIHAI EMINESCU", TG-JIU</a:t>
            </a:r>
            <a:endParaRPr lang="en-US" sz="1800" b="1" dirty="0">
              <a:solidFill>
                <a:srgbClr val="0070C0"/>
              </a:solidFill>
              <a:latin typeface="Cambria Math" pitchFamily="18" charset="0"/>
              <a:ea typeface="Cambria Math" pitchFamily="18" charset="0"/>
            </a:endParaRPr>
          </a:p>
        </p:txBody>
      </p:sp>
      <p:sp>
        <p:nvSpPr>
          <p:cNvPr id="3" name="Subtitle 2"/>
          <p:cNvSpPr>
            <a:spLocks noGrp="1"/>
          </p:cNvSpPr>
          <p:nvPr>
            <p:ph type="subTitle" idx="1"/>
          </p:nvPr>
        </p:nvSpPr>
        <p:spPr>
          <a:xfrm>
            <a:off x="1403648" y="4581128"/>
            <a:ext cx="6368752" cy="1296144"/>
          </a:xfrm>
        </p:spPr>
        <p:txBody>
          <a:bodyPr>
            <a:noAutofit/>
          </a:bodyPr>
          <a:lstStyle/>
          <a:p>
            <a:r>
              <a:rPr lang="en-US" sz="1600" b="1" dirty="0">
                <a:latin typeface="Cambria Math" pitchFamily="18" charset="0"/>
                <a:ea typeface="Cambria Math" pitchFamily="18" charset="0"/>
              </a:rPr>
              <a:t>,,JOURNEY INTO THE WORLD OF STORIES" </a:t>
            </a:r>
          </a:p>
          <a:p>
            <a:r>
              <a:rPr lang="en-US" sz="1600" dirty="0"/>
              <a:t>FLOWERS" GROUP</a:t>
            </a:r>
          </a:p>
          <a:p>
            <a:r>
              <a:rPr lang="en-US" sz="1600" b="1" i="0" dirty="0">
                <a:latin typeface="Cambria Math" pitchFamily="18" charset="0"/>
                <a:ea typeface="Cambria Math" pitchFamily="18" charset="0"/>
              </a:rPr>
              <a:t>PEOF. MERCUREAN IOANA OTILIA</a:t>
            </a:r>
            <a:endParaRPr lang="en-US" sz="1600" b="1" i="0" dirty="0">
              <a:solidFill>
                <a:schemeClr val="tx1"/>
              </a:solidFill>
              <a:latin typeface="Cambria Math" pitchFamily="18" charset="0"/>
              <a:ea typeface="Cambria Math" pitchFamily="18" charset="0"/>
            </a:endParaRPr>
          </a:p>
        </p:txBody>
      </p:sp>
      <p:pic>
        <p:nvPicPr>
          <p:cNvPr id="5" name="Picture 4" descr="C:\Users\Otilia\Desktop\9688b8652cc54f097b7bfc87dee02721.jp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48852"/>
            <a:ext cx="4896544" cy="2360295"/>
          </a:xfrm>
          <a:prstGeom prst="rect">
            <a:avLst/>
          </a:prstGeom>
          <a:noFill/>
          <a:ln>
            <a:noFill/>
          </a:ln>
        </p:spPr>
      </p:pic>
    </p:spTree>
    <p:extLst>
      <p:ext uri="{BB962C8B-B14F-4D97-AF65-F5344CB8AC3E}">
        <p14:creationId xmlns:p14="http://schemas.microsoft.com/office/powerpoint/2010/main" val="3593601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220072" y="1628800"/>
            <a:ext cx="2520280" cy="4248472"/>
          </a:xfrm>
        </p:spPr>
        <p:txBody>
          <a:bodyPr>
            <a:normAutofit lnSpcReduction="10000"/>
          </a:bodyPr>
          <a:lstStyle/>
          <a:p>
            <a:pPr algn="just">
              <a:lnSpc>
                <a:spcPct val="120000"/>
              </a:lnSpc>
            </a:pPr>
            <a:r>
              <a:rPr lang="en-US" sz="1600" b="1" dirty="0">
                <a:latin typeface="Cambria Math" pitchFamily="18" charset="0"/>
                <a:ea typeface="Cambria Math" pitchFamily="18" charset="0"/>
              </a:rPr>
              <a:t>OBJECTIVES: </a:t>
            </a:r>
          </a:p>
          <a:p>
            <a:pPr algn="just">
              <a:lnSpc>
                <a:spcPct val="120000"/>
              </a:lnSpc>
            </a:pPr>
            <a:r>
              <a:rPr lang="en-US" sz="1600" dirty="0">
                <a:latin typeface="Cambria Math" pitchFamily="18" charset="0"/>
                <a:ea typeface="Cambria Math" pitchFamily="18" charset="0"/>
              </a:rPr>
              <a:t>a). cognition </a:t>
            </a:r>
          </a:p>
          <a:p>
            <a:pPr algn="just">
              <a:lnSpc>
                <a:spcPct val="120000"/>
              </a:lnSpc>
            </a:pPr>
            <a:r>
              <a:rPr lang="en-US" sz="1600" dirty="0">
                <a:latin typeface="Cambria Math" pitchFamily="18" charset="0"/>
                <a:ea typeface="Cambria Math" pitchFamily="18" charset="0"/>
              </a:rPr>
              <a:t>to name the toys;</a:t>
            </a:r>
          </a:p>
          <a:p>
            <a:pPr algn="just">
              <a:lnSpc>
                <a:spcPct val="120000"/>
              </a:lnSpc>
            </a:pPr>
            <a:r>
              <a:rPr lang="en-US" sz="1600" dirty="0">
                <a:latin typeface="Cambria Math" pitchFamily="18" charset="0"/>
                <a:ea typeface="Cambria Math" pitchFamily="18" charset="0"/>
              </a:rPr>
              <a:t>of the toys; </a:t>
            </a:r>
          </a:p>
          <a:p>
            <a:pPr algn="just">
              <a:lnSpc>
                <a:spcPct val="120000"/>
              </a:lnSpc>
            </a:pPr>
            <a:r>
              <a:rPr lang="en-US" sz="1600" dirty="0">
                <a:latin typeface="Cambria Math" pitchFamily="18" charset="0"/>
                <a:ea typeface="Cambria Math" pitchFamily="18" charset="0"/>
              </a:rPr>
              <a:t>to use appropriate mathematical language; </a:t>
            </a:r>
          </a:p>
          <a:p>
            <a:pPr algn="just">
              <a:lnSpc>
                <a:spcPct val="120000"/>
              </a:lnSpc>
            </a:pPr>
            <a:r>
              <a:rPr lang="en-US" sz="1600" dirty="0">
                <a:latin typeface="Cambria Math" pitchFamily="18" charset="0"/>
                <a:ea typeface="Cambria Math" pitchFamily="18" charset="0"/>
              </a:rPr>
              <a:t>b). LOVE </a:t>
            </a:r>
          </a:p>
          <a:p>
            <a:pPr algn="just">
              <a:lnSpc>
                <a:spcPct val="120000"/>
              </a:lnSpc>
            </a:pPr>
            <a:r>
              <a:rPr lang="en-US" sz="1600" dirty="0">
                <a:latin typeface="Cambria Math" pitchFamily="18" charset="0"/>
                <a:ea typeface="Cambria Math" pitchFamily="18" charset="0"/>
              </a:rPr>
              <a:t>to actively interfere in the activity; </a:t>
            </a:r>
          </a:p>
          <a:p>
            <a:pPr algn="just">
              <a:lnSpc>
                <a:spcPct val="120000"/>
              </a:lnSpc>
            </a:pPr>
            <a:r>
              <a:rPr lang="en-US" sz="1600" dirty="0">
                <a:latin typeface="Cambria Math" pitchFamily="18" charset="0"/>
                <a:ea typeface="Cambria Math" pitchFamily="18" charset="0"/>
              </a:rPr>
              <a:t>to express feelings specific to the activity; </a:t>
            </a:r>
          </a:p>
          <a:p>
            <a:pPr algn="just">
              <a:lnSpc>
                <a:spcPct val="120000"/>
              </a:lnSpc>
            </a:pPr>
            <a:r>
              <a:rPr lang="en-US" sz="1600" dirty="0">
                <a:latin typeface="Cambria Math" pitchFamily="18" charset="0"/>
                <a:ea typeface="Cambria Math" pitchFamily="18" charset="0"/>
              </a:rPr>
              <a:t>c). to adopt a correct position during the activity;</a:t>
            </a:r>
            <a:endParaRPr lang="ro-RO" sz="1600" b="1" dirty="0">
              <a:latin typeface="Cambria Math" pitchFamily="18" charset="0"/>
              <a:ea typeface="Cambria Math" pitchFamily="18" charset="0"/>
            </a:endParaRPr>
          </a:p>
          <a:p>
            <a:pPr algn="l">
              <a:lnSpc>
                <a:spcPct val="120000"/>
              </a:lnSpc>
            </a:pPr>
            <a:endParaRPr lang="en-US" b="1" dirty="0">
              <a:latin typeface="Cambria Math" pitchFamily="18" charset="0"/>
              <a:ea typeface="Cambria Math" pitchFamily="18" charset="0"/>
            </a:endParaRPr>
          </a:p>
        </p:txBody>
      </p:sp>
      <p:pic>
        <p:nvPicPr>
          <p:cNvPr id="5" name="Picture Placeholder 4" descr="C:\Users\Otilia\Desktop\MATE 1.jpg"/>
          <p:cNvPicPr>
            <a:picLocks noGrp="1"/>
          </p:cNvPicPr>
          <p:nvPr>
            <p:ph type="pic" idx="1"/>
          </p:nvPr>
        </p:nvPicPr>
        <p:blipFill>
          <a:blip r:embed="rId2" cstate="print">
            <a:extLst>
              <a:ext uri="{28A0092B-C50C-407E-A947-70E740481C1C}">
                <a14:useLocalDpi xmlns:a14="http://schemas.microsoft.com/office/drawing/2010/main" val="0"/>
              </a:ext>
            </a:extLst>
          </a:blip>
          <a:srcRect t="10000" b="10000"/>
          <a:stretch>
            <a:fillRect/>
          </a:stretch>
        </p:blipFill>
        <p:spPr bwMode="auto">
          <a:xfrm>
            <a:off x="971600" y="1196752"/>
            <a:ext cx="3960440" cy="4464496"/>
          </a:xfrm>
          <a:prstGeom prst="rect">
            <a:avLst/>
          </a:prstGeom>
          <a:noFill/>
          <a:ln>
            <a:noFill/>
          </a:ln>
        </p:spPr>
      </p:pic>
    </p:spTree>
    <p:extLst>
      <p:ext uri="{BB962C8B-B14F-4D97-AF65-F5344CB8AC3E}">
        <p14:creationId xmlns:p14="http://schemas.microsoft.com/office/powerpoint/2010/main" val="195628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a:xfrm>
            <a:off x="4953001" y="2275840"/>
            <a:ext cx="3147391" cy="2905760"/>
          </a:xfrm>
        </p:spPr>
        <p:txBody>
          <a:bodyPr/>
          <a:lstStyle/>
          <a:p>
            <a:endParaRPr lang="en-US" dirty="0"/>
          </a:p>
        </p:txBody>
      </p:sp>
      <p:sp>
        <p:nvSpPr>
          <p:cNvPr id="4" name="Content Placeholder 3"/>
          <p:cNvSpPr>
            <a:spLocks noGrp="1"/>
          </p:cNvSpPr>
          <p:nvPr>
            <p:ph sz="quarter" idx="13"/>
          </p:nvPr>
        </p:nvSpPr>
        <p:spPr/>
        <p:txBody>
          <a:bodyPr>
            <a:normAutofit fontScale="70000" lnSpcReduction="20000"/>
          </a:bodyPr>
          <a:lstStyle/>
          <a:p>
            <a:r>
              <a:rPr lang="en-US" sz="2100" b="1" dirty="0">
                <a:latin typeface="Cambria Math" pitchFamily="18" charset="0"/>
                <a:ea typeface="Cambria Math" pitchFamily="18" charset="0"/>
              </a:rPr>
              <a:t>BIBLIOGRAPHY: </a:t>
            </a:r>
          </a:p>
          <a:p>
            <a:pPr marL="342900" indent="-342900">
              <a:buAutoNum type="arabicPeriod"/>
            </a:pPr>
            <a:r>
              <a:rPr lang="en-US" sz="2100" dirty="0">
                <a:latin typeface="Cambria Math" pitchFamily="18" charset="0"/>
                <a:ea typeface="Cambria Math" pitchFamily="18" charset="0"/>
              </a:rPr>
              <a:t>CURRICULUM FOR PRESCHOOL EDUCATION, BUCHAREST; 2</a:t>
            </a:r>
          </a:p>
          <a:p>
            <a:pPr marL="342900" indent="-342900">
              <a:buAutoNum type="arabicPeriod"/>
            </a:pPr>
            <a:r>
              <a:rPr lang="en-US" sz="2100" dirty="0">
                <a:latin typeface="Cambria Math" pitchFamily="18" charset="0"/>
                <a:ea typeface="Cambria Math" pitchFamily="18" charset="0"/>
              </a:rPr>
              <a:t>. LIFE LONG LEARNING PROGRAM, 2012-2013, OUTDOOR EDUCATION MANUAL; </a:t>
            </a:r>
          </a:p>
          <a:p>
            <a:pPr marL="342900" indent="-342900">
              <a:buAutoNum type="arabicPeriod"/>
            </a:pPr>
            <a:r>
              <a:rPr lang="en-US" sz="2100" dirty="0">
                <a:latin typeface="Cambria Math" pitchFamily="18" charset="0"/>
                <a:ea typeface="Cambria Math" pitchFamily="18" charset="0"/>
              </a:rPr>
              <a:t>3. METHODOLOGICAL LETTER FOR THE SCHOOL YEAR 2014-2015; 4. SUSILA, I, (1982), THE COLOR OF ALL DAYS, EDITURA ALBATROS, BUCHAREST;</a:t>
            </a:r>
            <a:endParaRPr lang="en-US" sz="2100" b="1" dirty="0">
              <a:latin typeface="Cambria Math" pitchFamily="18" charset="0"/>
              <a:ea typeface="Cambria Math" pitchFamily="18" charset="0"/>
            </a:endParaRPr>
          </a:p>
        </p:txBody>
      </p:sp>
      <p:pic>
        <p:nvPicPr>
          <p:cNvPr id="6" name="Picture 5" descr="C:\Users\Otilia\Desktop\STEAM_logo.png"/>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00808"/>
            <a:ext cx="3450724" cy="32403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036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371600" y="1676400"/>
            <a:ext cx="3056384" cy="3505200"/>
          </a:xfrm>
        </p:spPr>
        <p:txBody>
          <a:bodyPr>
            <a:normAutofit/>
          </a:bodyPr>
          <a:lstStyle/>
          <a:p>
            <a:pPr indent="0" algn="just">
              <a:lnSpc>
                <a:spcPct val="100000"/>
              </a:lnSpc>
              <a:buNone/>
            </a:pPr>
            <a:r>
              <a:rPr lang="en-US" sz="1600" b="1" dirty="0">
                <a:latin typeface="Cambria Math" pitchFamily="18" charset="0"/>
                <a:ea typeface="Cambria Math" pitchFamily="18" charset="0"/>
              </a:rPr>
              <a:t>STEAM</a:t>
            </a:r>
            <a:r>
              <a:rPr lang="en-US" sz="1600" dirty="0">
                <a:latin typeface="Cambria Math" pitchFamily="18" charset="0"/>
                <a:ea typeface="Cambria Math" pitchFamily="18" charset="0"/>
              </a:rPr>
              <a:t> – IS AN EDUCATIONAL APPROACH TO LEARNING THAT USES SCIENCE, TECHNOLOGY, ENGINEERING, ART AND MATHEMATICS AS ACCESS POINTS TO GUIDE PRESCHOOL INQUIRY, DIALOGUE AND CRITICAL THINKING.</a:t>
            </a:r>
          </a:p>
        </p:txBody>
      </p:sp>
      <p:sp>
        <p:nvSpPr>
          <p:cNvPr id="5" name="Title 4"/>
          <p:cNvSpPr>
            <a:spLocks noGrp="1"/>
          </p:cNvSpPr>
          <p:nvPr>
            <p:ph type="title"/>
          </p:nvPr>
        </p:nvSpPr>
        <p:spPr>
          <a:xfrm>
            <a:off x="4572000" y="2276872"/>
            <a:ext cx="3200400" cy="1368152"/>
          </a:xfrm>
        </p:spPr>
        <p:txBody>
          <a:bodyPr/>
          <a:lstStyle/>
          <a:p>
            <a:pPr algn="just"/>
            <a:r>
              <a:rPr lang="en-US" sz="1600" b="0" dirty="0">
                <a:latin typeface="Cambria Math" pitchFamily="18" charset="0"/>
                <a:ea typeface="Cambria Math" pitchFamily="18" charset="0"/>
              </a:rPr>
              <a:t>IT IS A METHOD THAT ALLOWS THE CHILD TO DISCOVER 5 DISCIPLINES IN A SINGLE, INTERDISCIPLINARY APPROACH.</a:t>
            </a:r>
            <a:br>
              <a:rPr lang="ro-RO" sz="1600" b="0" dirty="0">
                <a:latin typeface="Cambria Math" pitchFamily="18" charset="0"/>
                <a:ea typeface="Cambria Math" pitchFamily="18" charset="0"/>
              </a:rPr>
            </a:br>
            <a:endParaRPr lang="en-US" sz="1600" b="0" dirty="0">
              <a:latin typeface="Cambria Math" pitchFamily="18" charset="0"/>
              <a:ea typeface="Cambria Math"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77072"/>
            <a:ext cx="5184576" cy="16751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0031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078384"/>
            <a:ext cx="6400800" cy="874452"/>
          </a:xfrm>
        </p:spPr>
        <p:txBody>
          <a:bodyPr/>
          <a:lstStyle/>
          <a:p>
            <a:pPr algn="l"/>
            <a:r>
              <a:rPr lang="ro-RO" dirty="0"/>
              <a:t> </a:t>
            </a:r>
            <a:r>
              <a:rPr lang="en-US" sz="1800" b="1" dirty="0">
                <a:latin typeface="Cambria Math" pitchFamily="18" charset="0"/>
                <a:ea typeface="Cambria Math" pitchFamily="18" charset="0"/>
              </a:rPr>
              <a:t>science</a:t>
            </a:r>
          </a:p>
        </p:txBody>
      </p:sp>
      <p:pic>
        <p:nvPicPr>
          <p:cNvPr id="3" name="Picture 2">
            <a:extLst>
              <a:ext uri="{FF2B5EF4-FFF2-40B4-BE49-F238E27FC236}">
                <a16:creationId xmlns:a16="http://schemas.microsoft.com/office/drawing/2014/main" id="{F507E232-51BF-8C9D-56D4-8D10803FB8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094321">
            <a:off x="1022718" y="903788"/>
            <a:ext cx="1005444" cy="1223645"/>
          </a:xfrm>
          <a:prstGeom prst="rect">
            <a:avLst/>
          </a:prstGeom>
          <a:noFill/>
          <a:ln>
            <a:noFill/>
          </a:ln>
        </p:spPr>
      </p:pic>
      <p:pic>
        <p:nvPicPr>
          <p:cNvPr id="4" name="Picture 3">
            <a:extLst>
              <a:ext uri="{FF2B5EF4-FFF2-40B4-BE49-F238E27FC236}">
                <a16:creationId xmlns:a16="http://schemas.microsoft.com/office/drawing/2014/main" id="{CBACEBD7-D353-68FB-ACCC-F8DA8CE5F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843" y="1163522"/>
            <a:ext cx="842181" cy="1024950"/>
          </a:xfrm>
          <a:prstGeom prst="rect">
            <a:avLst/>
          </a:prstGeom>
          <a:noFill/>
          <a:ln>
            <a:noFill/>
          </a:ln>
        </p:spPr>
      </p:pic>
      <p:pic>
        <p:nvPicPr>
          <p:cNvPr id="5" name="Picture 4" descr="Escuela infantil castillo de Blanca: ABECEDARIOS CON CUBOS">
            <a:extLst>
              <a:ext uri="{FF2B5EF4-FFF2-40B4-BE49-F238E27FC236}">
                <a16:creationId xmlns:a16="http://schemas.microsoft.com/office/drawing/2014/main" id="{3C2E9970-056C-5F7A-8F5B-321252FB30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335025" y="778927"/>
            <a:ext cx="876300" cy="1223645"/>
          </a:xfrm>
          <a:prstGeom prst="rect">
            <a:avLst/>
          </a:prstGeom>
          <a:noFill/>
          <a:ln>
            <a:noFill/>
          </a:ln>
        </p:spPr>
      </p:pic>
      <p:pic>
        <p:nvPicPr>
          <p:cNvPr id="6" name="Picture 5" descr="Escuela infantil castillo de Blanca: ABECEDARIOS CON CUBOS">
            <a:extLst>
              <a:ext uri="{FF2B5EF4-FFF2-40B4-BE49-F238E27FC236}">
                <a16:creationId xmlns:a16="http://schemas.microsoft.com/office/drawing/2014/main" id="{659BCC4B-0922-63BC-E7F1-43DA1BD9F2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25527" y="977446"/>
            <a:ext cx="907256" cy="1076325"/>
          </a:xfrm>
          <a:prstGeom prst="rect">
            <a:avLst/>
          </a:prstGeom>
          <a:noFill/>
          <a:ln>
            <a:noFill/>
          </a:ln>
        </p:spPr>
      </p:pic>
      <p:pic>
        <p:nvPicPr>
          <p:cNvPr id="7" name="Picture 6">
            <a:extLst>
              <a:ext uri="{FF2B5EF4-FFF2-40B4-BE49-F238E27FC236}">
                <a16:creationId xmlns:a16="http://schemas.microsoft.com/office/drawing/2014/main" id="{25CE983D-2278-301F-5B89-610CC71693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2683" y="861477"/>
            <a:ext cx="1000125" cy="1141095"/>
          </a:xfrm>
          <a:prstGeom prst="rect">
            <a:avLst/>
          </a:prstGeom>
          <a:noFill/>
          <a:ln>
            <a:noFill/>
          </a:ln>
        </p:spPr>
      </p:pic>
      <p:pic>
        <p:nvPicPr>
          <p:cNvPr id="8" name="Picture 7" descr="Escuela infantil castillo de Blanca: ABECEDARIOS CON CUBOS">
            <a:extLst>
              <a:ext uri="{FF2B5EF4-FFF2-40B4-BE49-F238E27FC236}">
                <a16:creationId xmlns:a16="http://schemas.microsoft.com/office/drawing/2014/main" id="{A75609F6-524B-186D-382E-FF9D92CF4E7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64486" y="911415"/>
            <a:ext cx="928688" cy="1165225"/>
          </a:xfrm>
          <a:prstGeom prst="rect">
            <a:avLst/>
          </a:prstGeom>
          <a:noFill/>
          <a:ln>
            <a:noFill/>
          </a:ln>
        </p:spPr>
      </p:pic>
      <p:sp>
        <p:nvSpPr>
          <p:cNvPr id="9" name="Rectangle 8"/>
          <p:cNvSpPr/>
          <p:nvPr/>
        </p:nvSpPr>
        <p:spPr>
          <a:xfrm>
            <a:off x="1525440" y="2492896"/>
            <a:ext cx="6358928" cy="1354217"/>
          </a:xfrm>
          <a:prstGeom prst="rect">
            <a:avLst/>
          </a:prstGeom>
        </p:spPr>
        <p:txBody>
          <a:bodyPr wrap="square">
            <a:spAutoFit/>
          </a:bodyPr>
          <a:lstStyle/>
          <a:p>
            <a:pPr algn="ctr"/>
            <a:r>
              <a:rPr lang="en-US" b="1" dirty="0">
                <a:latin typeface="Cambria Math" pitchFamily="18" charset="0"/>
                <a:ea typeface="Cambria Math" pitchFamily="18" charset="0"/>
              </a:rPr>
              <a:t>"THE ROAD TO GRANDMA'S HOUSE" </a:t>
            </a:r>
          </a:p>
          <a:p>
            <a:pPr algn="ctr"/>
            <a:r>
              <a:rPr lang="en-US" sz="1600" dirty="0">
                <a:latin typeface="Cambria Math" pitchFamily="18" charset="0"/>
                <a:ea typeface="Cambria Math" pitchFamily="18" charset="0"/>
              </a:rPr>
              <a:t>MAZE</a:t>
            </a:r>
          </a:p>
          <a:p>
            <a:r>
              <a:rPr lang="en-US" sz="1600" dirty="0"/>
              <a:t>THE PRESCHOOLERS HAD THE TASK OF HELPING RED RIDING HOOD TO FIND THE RIGHT WAY TO GRANDMA'S HOUSE.</a:t>
            </a:r>
            <a:endParaRPr lang="en-US" sz="1600" dirty="0">
              <a:latin typeface="Cambria Math" pitchFamily="18" charset="0"/>
              <a:ea typeface="Cambria Math" pitchFamily="18" charset="0"/>
            </a:endParaRPr>
          </a:p>
          <a:p>
            <a:pPr algn="ctr"/>
            <a:endParaRPr lang="en-US" sz="1600" dirty="0">
              <a:latin typeface="Cambria Math" pitchFamily="18" charset="0"/>
              <a:ea typeface="Cambria Math" pitchFamily="18" charset="0"/>
              <a:cs typeface="Times New Roman" panose="02020603050405020304" pitchFamily="18" charset="0"/>
            </a:endParaRPr>
          </a:p>
        </p:txBody>
      </p:sp>
      <p:pic>
        <p:nvPicPr>
          <p:cNvPr id="11" name="Picture 10" descr="C:\Users\Otilia\Downloads\received_507236114766113 (2).jpe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7609" y="3619757"/>
            <a:ext cx="2018248" cy="1969483"/>
          </a:xfrm>
          <a:prstGeom prst="rect">
            <a:avLst/>
          </a:prstGeom>
          <a:noFill/>
          <a:ln>
            <a:noFill/>
          </a:ln>
        </p:spPr>
      </p:pic>
      <p:pic>
        <p:nvPicPr>
          <p:cNvPr id="12" name="Picture 11" descr="C:\Users\Otilia\Downloads\received_796547794776551 (3).jpe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8104" y="3694489"/>
            <a:ext cx="2123862" cy="2051269"/>
          </a:xfrm>
          <a:prstGeom prst="rect">
            <a:avLst/>
          </a:prstGeom>
          <a:noFill/>
          <a:ln>
            <a:noFill/>
          </a:ln>
        </p:spPr>
      </p:pic>
    </p:spTree>
    <p:extLst>
      <p:ext uri="{BB962C8B-B14F-4D97-AF65-F5344CB8AC3E}">
        <p14:creationId xmlns:p14="http://schemas.microsoft.com/office/powerpoint/2010/main" val="376300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175" y="1671009"/>
            <a:ext cx="4608512" cy="720080"/>
          </a:xfrm>
        </p:spPr>
        <p:txBody>
          <a:bodyPr>
            <a:normAutofit/>
          </a:bodyPr>
          <a:lstStyle/>
          <a:p>
            <a:r>
              <a:rPr lang="en-US" sz="1800" b="1" dirty="0">
                <a:latin typeface="Cambria Math" pitchFamily="18" charset="0"/>
                <a:ea typeface="Cambria Math" pitchFamily="18" charset="0"/>
              </a:rPr>
              <a:t>technology</a:t>
            </a:r>
          </a:p>
        </p:txBody>
      </p:sp>
      <p:pic>
        <p:nvPicPr>
          <p:cNvPr id="3" name="Picture 2" descr="Escuela infantil castillo de Blanca: ABECEDARIOS CON CUBOS">
            <a:extLst>
              <a:ext uri="{FF2B5EF4-FFF2-40B4-BE49-F238E27FC236}">
                <a16:creationId xmlns:a16="http://schemas.microsoft.com/office/drawing/2014/main" id="{6E66A903-B957-1989-24F1-7A532C24ED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611" y="1268760"/>
            <a:ext cx="1237625" cy="1728192"/>
          </a:xfrm>
          <a:prstGeom prst="rect">
            <a:avLst/>
          </a:prstGeom>
          <a:noFill/>
          <a:ln>
            <a:noFill/>
          </a:ln>
        </p:spPr>
      </p:pic>
      <p:pic>
        <p:nvPicPr>
          <p:cNvPr id="4" name="Picture 3">
            <a:extLst>
              <a:ext uri="{FF2B5EF4-FFF2-40B4-BE49-F238E27FC236}">
                <a16:creationId xmlns:a16="http://schemas.microsoft.com/office/drawing/2014/main" id="{CBACEBD7-D353-68FB-ACCC-F8DA8CE5F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037768"/>
            <a:ext cx="842181" cy="1024950"/>
          </a:xfrm>
          <a:prstGeom prst="rect">
            <a:avLst/>
          </a:prstGeom>
          <a:noFill/>
          <a:ln>
            <a:noFill/>
          </a:ln>
        </p:spPr>
      </p:pic>
      <p:pic>
        <p:nvPicPr>
          <p:cNvPr id="5" name="Picture 4" descr="Escuela infantil castillo de Blanca: ABECEDARIOS CON CUBOS">
            <a:extLst>
              <a:ext uri="{FF2B5EF4-FFF2-40B4-BE49-F238E27FC236}">
                <a16:creationId xmlns:a16="http://schemas.microsoft.com/office/drawing/2014/main" id="{3C2E9970-056C-5F7A-8F5B-321252FB30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33850" y="839073"/>
            <a:ext cx="876300" cy="1223645"/>
          </a:xfrm>
          <a:prstGeom prst="rect">
            <a:avLst/>
          </a:prstGeom>
          <a:noFill/>
          <a:ln>
            <a:noFill/>
          </a:ln>
        </p:spPr>
      </p:pic>
      <p:pic>
        <p:nvPicPr>
          <p:cNvPr id="6" name="Picture 5" descr="Escuela infantil castillo de Blanca: ABECEDARIOS CON CUBOS">
            <a:extLst>
              <a:ext uri="{FF2B5EF4-FFF2-40B4-BE49-F238E27FC236}">
                <a16:creationId xmlns:a16="http://schemas.microsoft.com/office/drawing/2014/main" id="{659BCC4B-0922-63BC-E7F1-43DA1BD9F2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3487" y="1268760"/>
            <a:ext cx="907256" cy="1076325"/>
          </a:xfrm>
          <a:prstGeom prst="rect">
            <a:avLst/>
          </a:prstGeom>
          <a:noFill/>
          <a:ln>
            <a:noFill/>
          </a:ln>
        </p:spPr>
      </p:pic>
      <p:pic>
        <p:nvPicPr>
          <p:cNvPr id="7" name="Picture 6">
            <a:extLst>
              <a:ext uri="{FF2B5EF4-FFF2-40B4-BE49-F238E27FC236}">
                <a16:creationId xmlns:a16="http://schemas.microsoft.com/office/drawing/2014/main" id="{25CE983D-2278-301F-5B89-610CC71693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046338"/>
            <a:ext cx="1000125" cy="1141095"/>
          </a:xfrm>
          <a:prstGeom prst="rect">
            <a:avLst/>
          </a:prstGeom>
          <a:noFill/>
          <a:ln>
            <a:noFill/>
          </a:ln>
        </p:spPr>
      </p:pic>
      <p:pic>
        <p:nvPicPr>
          <p:cNvPr id="8" name="Picture 7" descr="Escuela infantil castillo de Blanca: ABECEDARIOS CON CUBOS">
            <a:extLst>
              <a:ext uri="{FF2B5EF4-FFF2-40B4-BE49-F238E27FC236}">
                <a16:creationId xmlns:a16="http://schemas.microsoft.com/office/drawing/2014/main" id="{A75609F6-524B-186D-382E-FF9D92CF4E7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57150" y="1133716"/>
            <a:ext cx="928688" cy="1165225"/>
          </a:xfrm>
          <a:prstGeom prst="rect">
            <a:avLst/>
          </a:prstGeom>
          <a:noFill/>
          <a:ln>
            <a:noFill/>
          </a:ln>
        </p:spPr>
      </p:pic>
      <p:sp>
        <p:nvSpPr>
          <p:cNvPr id="13" name="Rectangle 12"/>
          <p:cNvSpPr/>
          <p:nvPr/>
        </p:nvSpPr>
        <p:spPr>
          <a:xfrm>
            <a:off x="2286000" y="2274838"/>
            <a:ext cx="5435494" cy="2585323"/>
          </a:xfrm>
          <a:prstGeom prst="rect">
            <a:avLst/>
          </a:prstGeom>
        </p:spPr>
        <p:txBody>
          <a:bodyPr wrap="square">
            <a:spAutoFit/>
          </a:bodyPr>
          <a:lstStyle/>
          <a:p>
            <a:pPr lvl="0" algn="ctr"/>
            <a:endParaRPr lang="ro-RO" b="1" dirty="0">
              <a:latin typeface="Cambria Math" pitchFamily="18" charset="0"/>
              <a:ea typeface="Cambria Math" pitchFamily="18" charset="0"/>
              <a:cs typeface="Times New Roman" panose="02020603050405020304" pitchFamily="18" charset="0"/>
            </a:endParaRPr>
          </a:p>
          <a:p>
            <a:pPr lvl="0" algn="ctr"/>
            <a:r>
              <a:rPr lang="en-US" b="1" dirty="0">
                <a:latin typeface="Cambria Math" pitchFamily="18" charset="0"/>
                <a:ea typeface="Cambria Math" pitchFamily="18" charset="0"/>
              </a:rPr>
              <a:t>,,SPIN THE WHEEL!“</a:t>
            </a:r>
          </a:p>
          <a:p>
            <a:pPr lvl="0" algn="ctr"/>
            <a:endParaRPr lang="en-US" b="1" dirty="0">
              <a:latin typeface="Cambria Math" pitchFamily="18" charset="0"/>
              <a:ea typeface="Cambria Math" pitchFamily="18" charset="0"/>
            </a:endParaRPr>
          </a:p>
          <a:p>
            <a:pPr lvl="0" algn="just"/>
            <a:r>
              <a:rPr lang="en-US" dirty="0"/>
              <a:t>PRESCHOOLERS PRESENT SHOWED A MAJOR INTEREST IN THE GAME "SPIN THE WHEEL!" – WHAT STORY ARE THE IMAGES PART OF?” . TECHNOLOGY RELATES TO THE USE OF SIMPLE AND COMPLEX TOOLS – MICROSCOPES AND COMPUTERS.</a:t>
            </a:r>
            <a:endParaRPr lang="ro-RO" b="1" dirty="0">
              <a:latin typeface="Cambria Math" pitchFamily="18" charset="0"/>
              <a:ea typeface="Cambria Math" pitchFamily="18" charset="0"/>
              <a:cs typeface="Times New Roman" panose="02020603050405020304" pitchFamily="18" charset="0"/>
            </a:endParaRPr>
          </a:p>
        </p:txBody>
      </p:sp>
    </p:spTree>
    <p:extLst>
      <p:ext uri="{BB962C8B-B14F-4D97-AF65-F5344CB8AC3E}">
        <p14:creationId xmlns:p14="http://schemas.microsoft.com/office/powerpoint/2010/main" val="65583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175" y="1671009"/>
            <a:ext cx="4608512" cy="720080"/>
          </a:xfrm>
        </p:spPr>
        <p:txBody>
          <a:bodyPr>
            <a:normAutofit/>
          </a:bodyPr>
          <a:lstStyle/>
          <a:p>
            <a:r>
              <a:rPr lang="en-US" sz="1800" b="1" dirty="0">
                <a:latin typeface="Cambria Math" pitchFamily="18" charset="0"/>
                <a:ea typeface="Cambria Math" pitchFamily="18" charset="0"/>
              </a:rPr>
              <a:t>technology</a:t>
            </a:r>
          </a:p>
        </p:txBody>
      </p:sp>
      <p:pic>
        <p:nvPicPr>
          <p:cNvPr id="3" name="Picture 2" descr="Escuela infantil castillo de Blanca: ABECEDARIOS CON CUBOS">
            <a:extLst>
              <a:ext uri="{FF2B5EF4-FFF2-40B4-BE49-F238E27FC236}">
                <a16:creationId xmlns:a16="http://schemas.microsoft.com/office/drawing/2014/main" id="{6E66A903-B957-1989-24F1-7A532C24ED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611" y="1268760"/>
            <a:ext cx="1237625" cy="1728192"/>
          </a:xfrm>
          <a:prstGeom prst="rect">
            <a:avLst/>
          </a:prstGeom>
          <a:noFill/>
          <a:ln>
            <a:noFill/>
          </a:ln>
        </p:spPr>
      </p:pic>
      <p:pic>
        <p:nvPicPr>
          <p:cNvPr id="4" name="Picture 3">
            <a:extLst>
              <a:ext uri="{FF2B5EF4-FFF2-40B4-BE49-F238E27FC236}">
                <a16:creationId xmlns:a16="http://schemas.microsoft.com/office/drawing/2014/main" id="{CBACEBD7-D353-68FB-ACCC-F8DA8CE5F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037768"/>
            <a:ext cx="842181" cy="1024950"/>
          </a:xfrm>
          <a:prstGeom prst="rect">
            <a:avLst/>
          </a:prstGeom>
          <a:noFill/>
          <a:ln>
            <a:noFill/>
          </a:ln>
        </p:spPr>
      </p:pic>
      <p:pic>
        <p:nvPicPr>
          <p:cNvPr id="5" name="Picture 4" descr="Escuela infantil castillo de Blanca: ABECEDARIOS CON CUBOS">
            <a:extLst>
              <a:ext uri="{FF2B5EF4-FFF2-40B4-BE49-F238E27FC236}">
                <a16:creationId xmlns:a16="http://schemas.microsoft.com/office/drawing/2014/main" id="{3C2E9970-056C-5F7A-8F5B-321252FB30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33850" y="839073"/>
            <a:ext cx="876300" cy="1223645"/>
          </a:xfrm>
          <a:prstGeom prst="rect">
            <a:avLst/>
          </a:prstGeom>
          <a:noFill/>
          <a:ln>
            <a:noFill/>
          </a:ln>
        </p:spPr>
      </p:pic>
      <p:pic>
        <p:nvPicPr>
          <p:cNvPr id="6" name="Picture 5" descr="Escuela infantil castillo de Blanca: ABECEDARIOS CON CUBOS">
            <a:extLst>
              <a:ext uri="{FF2B5EF4-FFF2-40B4-BE49-F238E27FC236}">
                <a16:creationId xmlns:a16="http://schemas.microsoft.com/office/drawing/2014/main" id="{659BCC4B-0922-63BC-E7F1-43DA1BD9F2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3487" y="1268760"/>
            <a:ext cx="907256" cy="1076325"/>
          </a:xfrm>
          <a:prstGeom prst="rect">
            <a:avLst/>
          </a:prstGeom>
          <a:noFill/>
          <a:ln>
            <a:noFill/>
          </a:ln>
        </p:spPr>
      </p:pic>
      <p:pic>
        <p:nvPicPr>
          <p:cNvPr id="7" name="Picture 6">
            <a:extLst>
              <a:ext uri="{FF2B5EF4-FFF2-40B4-BE49-F238E27FC236}">
                <a16:creationId xmlns:a16="http://schemas.microsoft.com/office/drawing/2014/main" id="{25CE983D-2278-301F-5B89-610CC71693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046338"/>
            <a:ext cx="1000125" cy="1141095"/>
          </a:xfrm>
          <a:prstGeom prst="rect">
            <a:avLst/>
          </a:prstGeom>
          <a:noFill/>
          <a:ln>
            <a:noFill/>
          </a:ln>
        </p:spPr>
      </p:pic>
      <p:pic>
        <p:nvPicPr>
          <p:cNvPr id="8" name="Picture 7" descr="Escuela infantil castillo de Blanca: ABECEDARIOS CON CUBOS">
            <a:extLst>
              <a:ext uri="{FF2B5EF4-FFF2-40B4-BE49-F238E27FC236}">
                <a16:creationId xmlns:a16="http://schemas.microsoft.com/office/drawing/2014/main" id="{A75609F6-524B-186D-382E-FF9D92CF4E7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57150" y="1133716"/>
            <a:ext cx="928688" cy="1165225"/>
          </a:xfrm>
          <a:prstGeom prst="rect">
            <a:avLst/>
          </a:prstGeom>
          <a:noFill/>
          <a:ln>
            <a:noFill/>
          </a:ln>
        </p:spPr>
      </p:pic>
      <p:sp>
        <p:nvSpPr>
          <p:cNvPr id="9" name="Rectangle 8"/>
          <p:cNvSpPr/>
          <p:nvPr/>
        </p:nvSpPr>
        <p:spPr>
          <a:xfrm>
            <a:off x="2286000" y="2131247"/>
            <a:ext cx="4572000" cy="861774"/>
          </a:xfrm>
          <a:prstGeom prst="rect">
            <a:avLst/>
          </a:prstGeom>
        </p:spPr>
        <p:txBody>
          <a:bodyPr>
            <a:spAutoFit/>
          </a:bodyPr>
          <a:lstStyle/>
          <a:p>
            <a:pPr lvl="0" algn="ctr"/>
            <a:endParaRPr lang="en-US" b="1" dirty="0">
              <a:solidFill>
                <a:srgbClr val="B83D68"/>
              </a:solidFill>
              <a:latin typeface="Cambria Math" pitchFamily="18" charset="0"/>
              <a:ea typeface="Cambria Math" pitchFamily="18" charset="0"/>
              <a:cs typeface="Times New Roman" panose="02020603050405020304" pitchFamily="18" charset="0"/>
            </a:endParaRPr>
          </a:p>
          <a:p>
            <a:pPr lvl="0" algn="ctr"/>
            <a:endParaRPr lang="ro-RO" sz="1600" b="1" dirty="0">
              <a:latin typeface="Cambria Math" pitchFamily="18" charset="0"/>
              <a:ea typeface="Cambria Math" pitchFamily="18" charset="0"/>
              <a:cs typeface="Times New Roman" panose="02020603050405020304" pitchFamily="18" charset="0"/>
            </a:endParaRPr>
          </a:p>
          <a:p>
            <a:pPr lvl="0" algn="ctr"/>
            <a:endParaRPr lang="en-US" sz="1600" dirty="0">
              <a:latin typeface="Cambria Math" pitchFamily="18" charset="0"/>
              <a:ea typeface="Cambria Math" pitchFamily="18" charset="0"/>
            </a:endParaRPr>
          </a:p>
        </p:txBody>
      </p:sp>
      <p:pic>
        <p:nvPicPr>
          <p:cNvPr id="10" name="Picture 9" descr="C:\Users\Otilia\Desktop\20230528_175620.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2157" y="2543909"/>
            <a:ext cx="2066290" cy="2753360"/>
          </a:xfrm>
          <a:prstGeom prst="rect">
            <a:avLst/>
          </a:prstGeom>
          <a:noFill/>
          <a:ln>
            <a:noFill/>
          </a:ln>
        </p:spPr>
      </p:pic>
      <p:pic>
        <p:nvPicPr>
          <p:cNvPr id="11" name="Picture 10" descr="C:\Users\Otilia\Desktop\TEH 3.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2347" y="2852936"/>
            <a:ext cx="2248535" cy="2997835"/>
          </a:xfrm>
          <a:prstGeom prst="rect">
            <a:avLst/>
          </a:prstGeom>
          <a:noFill/>
          <a:ln>
            <a:noFill/>
          </a:ln>
        </p:spPr>
      </p:pic>
      <p:pic>
        <p:nvPicPr>
          <p:cNvPr id="12" name="Picture 11" descr="C:\Users\Otilia\Desktop\TEH 5.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14443" y="2458374"/>
            <a:ext cx="2473981" cy="3058858"/>
          </a:xfrm>
          <a:prstGeom prst="rect">
            <a:avLst/>
          </a:prstGeom>
          <a:noFill/>
          <a:ln>
            <a:noFill/>
          </a:ln>
        </p:spPr>
      </p:pic>
    </p:spTree>
    <p:extLst>
      <p:ext uri="{BB962C8B-B14F-4D97-AF65-F5344CB8AC3E}">
        <p14:creationId xmlns:p14="http://schemas.microsoft.com/office/powerpoint/2010/main" val="226544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51903"/>
            <a:ext cx="3384376" cy="685800"/>
          </a:xfrm>
        </p:spPr>
        <p:txBody>
          <a:bodyPr>
            <a:normAutofit/>
          </a:bodyPr>
          <a:lstStyle/>
          <a:p>
            <a:r>
              <a:rPr lang="en-US" sz="1800" b="1" dirty="0">
                <a:latin typeface="Cambria Math" pitchFamily="18" charset="0"/>
                <a:ea typeface="Cambria Math" pitchFamily="18" charset="0"/>
              </a:rPr>
              <a:t>engineering</a:t>
            </a:r>
          </a:p>
        </p:txBody>
      </p:sp>
      <p:pic>
        <p:nvPicPr>
          <p:cNvPr id="3" name="Picture 2" descr="Escuela infantil castillo de Blanca: ABECEDARIOS CON CUBOS">
            <a:extLst>
              <a:ext uri="{FF2B5EF4-FFF2-40B4-BE49-F238E27FC236}">
                <a16:creationId xmlns:a16="http://schemas.microsoft.com/office/drawing/2014/main" id="{AA946EA9-17DB-09B0-595C-BB06B6D600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878321" cy="1041999"/>
          </a:xfrm>
          <a:prstGeom prst="rect">
            <a:avLst/>
          </a:prstGeom>
          <a:noFill/>
          <a:ln>
            <a:noFill/>
          </a:ln>
        </p:spPr>
      </p:pic>
      <p:pic>
        <p:nvPicPr>
          <p:cNvPr id="4" name="Picture 3">
            <a:extLst>
              <a:ext uri="{FF2B5EF4-FFF2-40B4-BE49-F238E27FC236}">
                <a16:creationId xmlns:a16="http://schemas.microsoft.com/office/drawing/2014/main" id="{CBACEBD7-D353-68FB-ACCC-F8DA8CE5F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1707" y="1088184"/>
            <a:ext cx="842181" cy="1024950"/>
          </a:xfrm>
          <a:prstGeom prst="rect">
            <a:avLst/>
          </a:prstGeom>
          <a:noFill/>
          <a:ln>
            <a:noFill/>
          </a:ln>
        </p:spPr>
      </p:pic>
      <p:pic>
        <p:nvPicPr>
          <p:cNvPr id="5" name="Picture 4" descr="Escuela infantil castillo de Blanca: ABECEDARIOS CON CUBOS">
            <a:extLst>
              <a:ext uri="{FF2B5EF4-FFF2-40B4-BE49-F238E27FC236}">
                <a16:creationId xmlns:a16="http://schemas.microsoft.com/office/drawing/2014/main" id="{3C2E9970-056C-5F7A-8F5B-321252FB30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40289" y="1057645"/>
            <a:ext cx="876300" cy="1223645"/>
          </a:xfrm>
          <a:prstGeom prst="rect">
            <a:avLst/>
          </a:prstGeom>
          <a:noFill/>
          <a:ln>
            <a:noFill/>
          </a:ln>
        </p:spPr>
      </p:pic>
      <p:pic>
        <p:nvPicPr>
          <p:cNvPr id="6" name="Picture 5" descr="Escuela infantil castillo de Blanca: ABECEDARIOS CON CUBOS">
            <a:extLst>
              <a:ext uri="{FF2B5EF4-FFF2-40B4-BE49-F238E27FC236}">
                <a16:creationId xmlns:a16="http://schemas.microsoft.com/office/drawing/2014/main" id="{659BCC4B-0922-63BC-E7F1-43DA1BD9F2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6589" y="1196533"/>
            <a:ext cx="907256" cy="1076325"/>
          </a:xfrm>
          <a:prstGeom prst="rect">
            <a:avLst/>
          </a:prstGeom>
          <a:noFill/>
          <a:ln>
            <a:noFill/>
          </a:ln>
        </p:spPr>
      </p:pic>
      <p:pic>
        <p:nvPicPr>
          <p:cNvPr id="7" name="Picture 6">
            <a:extLst>
              <a:ext uri="{FF2B5EF4-FFF2-40B4-BE49-F238E27FC236}">
                <a16:creationId xmlns:a16="http://schemas.microsoft.com/office/drawing/2014/main" id="{25CE983D-2278-301F-5B89-610CC71693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4380" y="1131763"/>
            <a:ext cx="1000125" cy="1141095"/>
          </a:xfrm>
          <a:prstGeom prst="rect">
            <a:avLst/>
          </a:prstGeom>
          <a:noFill/>
          <a:ln>
            <a:noFill/>
          </a:ln>
        </p:spPr>
      </p:pic>
      <p:pic>
        <p:nvPicPr>
          <p:cNvPr id="8" name="Picture 7" descr="Escuela infantil castillo de Blanca: ABECEDARIOS CON CUBOS">
            <a:extLst>
              <a:ext uri="{FF2B5EF4-FFF2-40B4-BE49-F238E27FC236}">
                <a16:creationId xmlns:a16="http://schemas.microsoft.com/office/drawing/2014/main" id="{A75609F6-524B-186D-382E-FF9D92CF4E7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08304" y="1086856"/>
            <a:ext cx="928688" cy="1165225"/>
          </a:xfrm>
          <a:prstGeom prst="rect">
            <a:avLst/>
          </a:prstGeom>
          <a:noFill/>
          <a:ln>
            <a:noFill/>
          </a:ln>
        </p:spPr>
      </p:pic>
      <p:sp>
        <p:nvSpPr>
          <p:cNvPr id="14" name="Rectangle 13"/>
          <p:cNvSpPr/>
          <p:nvPr/>
        </p:nvSpPr>
        <p:spPr>
          <a:xfrm>
            <a:off x="2123727" y="2708921"/>
            <a:ext cx="5648921" cy="2862322"/>
          </a:xfrm>
          <a:prstGeom prst="rect">
            <a:avLst/>
          </a:prstGeom>
        </p:spPr>
        <p:txBody>
          <a:bodyPr wrap="square">
            <a:spAutoFit/>
          </a:bodyPr>
          <a:lstStyle/>
          <a:p>
            <a:pPr lvl="0" algn="ctr" fontAlgn="base">
              <a:spcBef>
                <a:spcPct val="0"/>
              </a:spcBef>
              <a:spcAft>
                <a:spcPct val="0"/>
              </a:spcAft>
            </a:pPr>
            <a:r>
              <a:rPr lang="en-US" b="1" dirty="0">
                <a:solidFill>
                  <a:srgbClr val="202124"/>
                </a:solidFill>
                <a:latin typeface="Cambria Math" pitchFamily="18" charset="0"/>
                <a:ea typeface="Cambria Math" pitchFamily="18" charset="0"/>
                <a:cs typeface="Arial" pitchFamily="34" charset="0"/>
              </a:rPr>
              <a:t>,,GRANDMA'S HOUSE"</a:t>
            </a:r>
            <a:r>
              <a:rPr lang="en-US" b="1" dirty="0">
                <a:latin typeface="Cambria Math" pitchFamily="18" charset="0"/>
                <a:ea typeface="Cambria Math" pitchFamily="18" charset="0"/>
                <a:cs typeface="Arial" pitchFamily="34" charset="0"/>
              </a:rPr>
              <a:t> </a:t>
            </a:r>
          </a:p>
          <a:p>
            <a:pPr lvl="0" algn="ctr" fontAlgn="base">
              <a:spcBef>
                <a:spcPct val="0"/>
              </a:spcBef>
              <a:spcAft>
                <a:spcPct val="0"/>
              </a:spcAft>
            </a:pPr>
            <a:endParaRPr lang="en-US" b="1" dirty="0">
              <a:latin typeface="Cambria Math" pitchFamily="18" charset="0"/>
              <a:ea typeface="Cambria Math" pitchFamily="18" charset="0"/>
              <a:cs typeface="Arial" pitchFamily="34" charset="0"/>
            </a:endParaRPr>
          </a:p>
          <a:p>
            <a:pPr lvl="0" algn="just" fontAlgn="base">
              <a:spcBef>
                <a:spcPct val="0"/>
              </a:spcBef>
              <a:spcAft>
                <a:spcPct val="0"/>
              </a:spcAft>
            </a:pPr>
            <a:r>
              <a:rPr lang="en-US" sz="1600" dirty="0">
                <a:latin typeface="Cambria Math" pitchFamily="18" charset="0"/>
                <a:ea typeface="Cambria Math" pitchFamily="18" charset="0"/>
              </a:rPr>
              <a:t>THE SIMPLEST CONSTRUCTION GAMES ARE THOSE THAT CONTAIN WOODEN OR PLASTIC CUBES OF VARIOUS SIZES. WITH THEIR HELP, THE CHILD WILL LEARN TO DIFFERENTIATE BETWEEN SIZES, COLORS, NUMBERS AND HOW TO ORIENT THEMSELVES IN SPACE AND ARRANGE THE PIECES TO CREATE SOMETHING SPECTACULAR. </a:t>
            </a:r>
            <a:r>
              <a:rPr lang="en-US" sz="1600" dirty="0"/>
              <a:t>SHOWING CREATIVITY, THE PRESCHOOLERS HAD TO BUILD "GRANDMA'S HOUSE".</a:t>
            </a:r>
            <a:endParaRPr lang="en-US" sz="1600" b="1" dirty="0">
              <a:latin typeface="Cambria Math" pitchFamily="18" charset="0"/>
              <a:ea typeface="Cambria Math" pitchFamily="18" charset="0"/>
              <a:cs typeface="Arial" pitchFamily="34" charset="0"/>
            </a:endParaRPr>
          </a:p>
          <a:p>
            <a:pPr lvl="0" algn="just" fontAlgn="base">
              <a:spcBef>
                <a:spcPct val="0"/>
              </a:spcBef>
              <a:spcAft>
                <a:spcPct val="0"/>
              </a:spcAft>
            </a:pPr>
            <a:endParaRPr lang="en-US" sz="1600" b="1" dirty="0">
              <a:latin typeface="Cambria Math" pitchFamily="18" charset="0"/>
              <a:ea typeface="Cambria Math" pitchFamily="18" charset="0"/>
              <a:cs typeface="Arial" pitchFamily="34" charset="0"/>
            </a:endParaRPr>
          </a:p>
        </p:txBody>
      </p:sp>
      <p:pic>
        <p:nvPicPr>
          <p:cNvPr id="12" name="Picture 11" descr="C:\Users\Otilia\Desktop\IMG-20230529-WA000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199" y="2097823"/>
            <a:ext cx="1553553" cy="1187161"/>
          </a:xfrm>
          <a:prstGeom prst="rect">
            <a:avLst/>
          </a:prstGeom>
          <a:noFill/>
          <a:ln>
            <a:noFill/>
          </a:ln>
        </p:spPr>
      </p:pic>
      <p:pic>
        <p:nvPicPr>
          <p:cNvPr id="13" name="Picture 12" descr="C:\Users\Otilia\Desktop\IMG-20230529-WA000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5" y="3933056"/>
            <a:ext cx="1368151" cy="1440160"/>
          </a:xfrm>
          <a:prstGeom prst="rect">
            <a:avLst/>
          </a:prstGeom>
          <a:noFill/>
          <a:ln>
            <a:noFill/>
          </a:ln>
        </p:spPr>
      </p:pic>
    </p:spTree>
    <p:extLst>
      <p:ext uri="{BB962C8B-B14F-4D97-AF65-F5344CB8AC3E}">
        <p14:creationId xmlns:p14="http://schemas.microsoft.com/office/powerpoint/2010/main" val="339177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283235"/>
            <a:ext cx="2592288" cy="685800"/>
          </a:xfrm>
        </p:spPr>
        <p:txBody>
          <a:bodyPr>
            <a:normAutofit/>
          </a:bodyPr>
          <a:lstStyle/>
          <a:p>
            <a:r>
              <a:rPr lang="en-US" sz="1800" b="1" dirty="0">
                <a:latin typeface="Cambria Math" pitchFamily="18" charset="0"/>
                <a:ea typeface="Cambria Math" pitchFamily="18" charset="0"/>
              </a:rPr>
              <a:t>the art</a:t>
            </a:r>
          </a:p>
        </p:txBody>
      </p:sp>
      <p:pic>
        <p:nvPicPr>
          <p:cNvPr id="3" name="Picture 2">
            <a:extLst>
              <a:ext uri="{FF2B5EF4-FFF2-40B4-BE49-F238E27FC236}">
                <a16:creationId xmlns:a16="http://schemas.microsoft.com/office/drawing/2014/main" id="{ED665428-7279-E7BA-DC77-3FB969ED6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1000125" cy="1141095"/>
          </a:xfrm>
          <a:prstGeom prst="rect">
            <a:avLst/>
          </a:prstGeom>
          <a:noFill/>
          <a:ln>
            <a:noFill/>
          </a:ln>
        </p:spPr>
      </p:pic>
      <p:pic>
        <p:nvPicPr>
          <p:cNvPr id="4" name="Picture 3">
            <a:extLst>
              <a:ext uri="{FF2B5EF4-FFF2-40B4-BE49-F238E27FC236}">
                <a16:creationId xmlns:a16="http://schemas.microsoft.com/office/drawing/2014/main" id="{CBACEBD7-D353-68FB-ACCC-F8DA8CE5F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718" y="1215067"/>
            <a:ext cx="842181" cy="1024950"/>
          </a:xfrm>
          <a:prstGeom prst="rect">
            <a:avLst/>
          </a:prstGeom>
          <a:noFill/>
          <a:ln>
            <a:noFill/>
          </a:ln>
        </p:spPr>
      </p:pic>
      <p:pic>
        <p:nvPicPr>
          <p:cNvPr id="5" name="Picture 4" descr="Escuela infantil castillo de Blanca: ABECEDARIOS CON CUBOS">
            <a:extLst>
              <a:ext uri="{FF2B5EF4-FFF2-40B4-BE49-F238E27FC236}">
                <a16:creationId xmlns:a16="http://schemas.microsoft.com/office/drawing/2014/main" id="{3C2E9970-056C-5F7A-8F5B-321252FB30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09279" y="1090031"/>
            <a:ext cx="876300" cy="1223645"/>
          </a:xfrm>
          <a:prstGeom prst="rect">
            <a:avLst/>
          </a:prstGeom>
          <a:noFill/>
          <a:ln>
            <a:noFill/>
          </a:ln>
        </p:spPr>
      </p:pic>
      <p:pic>
        <p:nvPicPr>
          <p:cNvPr id="6" name="Picture 5" descr="Escuela infantil castillo de Blanca: ABECEDARIOS CON CUBOS">
            <a:extLst>
              <a:ext uri="{FF2B5EF4-FFF2-40B4-BE49-F238E27FC236}">
                <a16:creationId xmlns:a16="http://schemas.microsoft.com/office/drawing/2014/main" id="{659BCC4B-0922-63BC-E7F1-43DA1BD9F2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4904" y="1163692"/>
            <a:ext cx="907256" cy="1076325"/>
          </a:xfrm>
          <a:prstGeom prst="rect">
            <a:avLst/>
          </a:prstGeom>
          <a:noFill/>
          <a:ln>
            <a:noFill/>
          </a:ln>
        </p:spPr>
      </p:pic>
      <p:pic>
        <p:nvPicPr>
          <p:cNvPr id="7" name="Picture 6">
            <a:extLst>
              <a:ext uri="{FF2B5EF4-FFF2-40B4-BE49-F238E27FC236}">
                <a16:creationId xmlns:a16="http://schemas.microsoft.com/office/drawing/2014/main" id="{25CE983D-2278-301F-5B89-610CC71693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36544"/>
            <a:ext cx="1000125" cy="1141095"/>
          </a:xfrm>
          <a:prstGeom prst="rect">
            <a:avLst/>
          </a:prstGeom>
          <a:noFill/>
          <a:ln>
            <a:noFill/>
          </a:ln>
        </p:spPr>
      </p:pic>
      <p:pic>
        <p:nvPicPr>
          <p:cNvPr id="8" name="Picture 7" descr="Escuela infantil castillo de Blanca: ABECEDARIOS CON CUBOS">
            <a:extLst>
              <a:ext uri="{FF2B5EF4-FFF2-40B4-BE49-F238E27FC236}">
                <a16:creationId xmlns:a16="http://schemas.microsoft.com/office/drawing/2014/main" id="{A75609F6-524B-186D-382E-FF9D92CF4E7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1049252"/>
            <a:ext cx="928688" cy="1165225"/>
          </a:xfrm>
          <a:prstGeom prst="rect">
            <a:avLst/>
          </a:prstGeom>
          <a:noFill/>
          <a:ln>
            <a:noFill/>
          </a:ln>
        </p:spPr>
      </p:pic>
      <p:sp>
        <p:nvSpPr>
          <p:cNvPr id="10" name="Rectangle 9"/>
          <p:cNvSpPr/>
          <p:nvPr/>
        </p:nvSpPr>
        <p:spPr>
          <a:xfrm>
            <a:off x="3192889" y="2420889"/>
            <a:ext cx="5051520" cy="2092881"/>
          </a:xfrm>
          <a:prstGeom prst="rect">
            <a:avLst/>
          </a:prstGeom>
        </p:spPr>
        <p:txBody>
          <a:bodyPr wrap="square">
            <a:spAutoFit/>
          </a:bodyPr>
          <a:lstStyle/>
          <a:p>
            <a:pPr algn="ctr"/>
            <a:r>
              <a:rPr lang="en-US" b="1" dirty="0">
                <a:latin typeface="Cambria Math" pitchFamily="18" charset="0"/>
                <a:ea typeface="Cambria Math" pitchFamily="18" charset="0"/>
              </a:rPr>
              <a:t>,,FAVORITE CHARACTER"</a:t>
            </a:r>
            <a:endParaRPr lang="en-US" b="1" dirty="0">
              <a:latin typeface="Cambria Math" pitchFamily="18" charset="0"/>
              <a:ea typeface="Cambria Math" pitchFamily="18" charset="0"/>
              <a:cs typeface="Times New Roman" panose="02020603050405020304" pitchFamily="18" charset="0"/>
            </a:endParaRPr>
          </a:p>
          <a:p>
            <a:pPr algn="ctr"/>
            <a:endParaRPr lang="en-US" sz="1400" b="1" dirty="0">
              <a:solidFill>
                <a:srgbClr val="0070C0"/>
              </a:solidFill>
              <a:latin typeface="Cambria Math" pitchFamily="18" charset="0"/>
              <a:ea typeface="Cambria Math" pitchFamily="18" charset="0"/>
              <a:cs typeface="Times New Roman" panose="02020603050405020304" pitchFamily="18" charset="0"/>
            </a:endParaRPr>
          </a:p>
          <a:p>
            <a:pPr algn="just"/>
            <a:r>
              <a:rPr lang="en-US" sz="1600" dirty="0">
                <a:latin typeface="Cambria Math" pitchFamily="18" charset="0"/>
                <a:ea typeface="Cambria Math" pitchFamily="18" charset="0"/>
              </a:rPr>
              <a:t>THE EXPRESSION "FINE ARTS" DEFINES ALL THE PRACTICES OR ACTIVITIES THAT ACHIEVE A REPRESENTATION THROUGH VISUAL IMAGES, WITH THE HELP OF POINTS, LINES, COLORS, SHAPES OR VOLUMES.</a:t>
            </a:r>
            <a:endParaRPr lang="ro-RO" sz="1600" b="1" dirty="0">
              <a:latin typeface="Cambria Math" pitchFamily="18" charset="0"/>
              <a:ea typeface="Cambria Math" pitchFamily="18" charset="0"/>
              <a:cs typeface="Times New Roman" panose="02020603050405020304" pitchFamily="18" charset="0"/>
            </a:endParaRPr>
          </a:p>
          <a:p>
            <a:pPr algn="just"/>
            <a:endParaRPr lang="en-US" b="1" dirty="0">
              <a:solidFill>
                <a:schemeClr val="accent1"/>
              </a:solidFill>
              <a:latin typeface="Cambria Math" pitchFamily="18" charset="0"/>
              <a:ea typeface="Cambria Math" pitchFamily="18" charset="0"/>
            </a:endParaRPr>
          </a:p>
        </p:txBody>
      </p:sp>
      <p:pic>
        <p:nvPicPr>
          <p:cNvPr id="11" name="Picture 10" descr="C:\Users\Otilia\Desktop\ARTA 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902" y="2277639"/>
            <a:ext cx="2119630" cy="3550920"/>
          </a:xfrm>
          <a:prstGeom prst="rect">
            <a:avLst/>
          </a:prstGeom>
          <a:noFill/>
          <a:ln>
            <a:noFill/>
          </a:ln>
        </p:spPr>
      </p:pic>
    </p:spTree>
    <p:extLst>
      <p:ext uri="{BB962C8B-B14F-4D97-AF65-F5344CB8AC3E}">
        <p14:creationId xmlns:p14="http://schemas.microsoft.com/office/powerpoint/2010/main" val="251946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2624336" cy="685800"/>
          </a:xfrm>
        </p:spPr>
        <p:txBody>
          <a:bodyPr>
            <a:normAutofit/>
          </a:bodyPr>
          <a:lstStyle/>
          <a:p>
            <a:r>
              <a:rPr lang="en-US" sz="1800" b="1" dirty="0">
                <a:latin typeface="Cambria Math" pitchFamily="18" charset="0"/>
                <a:ea typeface="Cambria Math" pitchFamily="18" charset="0"/>
              </a:rPr>
              <a:t>math</a:t>
            </a:r>
          </a:p>
        </p:txBody>
      </p:sp>
      <p:pic>
        <p:nvPicPr>
          <p:cNvPr id="3" name="Picture 2" descr="Escuela infantil castillo de Blanca: ABECEDARIOS CON CUBOS">
            <a:extLst>
              <a:ext uri="{FF2B5EF4-FFF2-40B4-BE49-F238E27FC236}">
                <a16:creationId xmlns:a16="http://schemas.microsoft.com/office/drawing/2014/main" id="{87E1C4D6-6532-D6EE-E74F-9260CCDAF2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607" y="764704"/>
            <a:ext cx="1012258" cy="1270081"/>
          </a:xfrm>
          <a:prstGeom prst="rect">
            <a:avLst/>
          </a:prstGeom>
          <a:noFill/>
          <a:ln>
            <a:noFill/>
          </a:ln>
        </p:spPr>
      </p:pic>
      <p:pic>
        <p:nvPicPr>
          <p:cNvPr id="4" name="Picture 3">
            <a:extLst>
              <a:ext uri="{FF2B5EF4-FFF2-40B4-BE49-F238E27FC236}">
                <a16:creationId xmlns:a16="http://schemas.microsoft.com/office/drawing/2014/main" id="{CBACEBD7-D353-68FB-ACCC-F8DA8CE5F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9622" y="1073744"/>
            <a:ext cx="842181" cy="1024950"/>
          </a:xfrm>
          <a:prstGeom prst="rect">
            <a:avLst/>
          </a:prstGeom>
          <a:noFill/>
          <a:ln>
            <a:noFill/>
          </a:ln>
        </p:spPr>
      </p:pic>
      <p:pic>
        <p:nvPicPr>
          <p:cNvPr id="5" name="Picture 4" descr="Escuela infantil castillo de Blanca: ABECEDARIOS CON CUBOS">
            <a:extLst>
              <a:ext uri="{FF2B5EF4-FFF2-40B4-BE49-F238E27FC236}">
                <a16:creationId xmlns:a16="http://schemas.microsoft.com/office/drawing/2014/main" id="{3C2E9970-056C-5F7A-8F5B-321252FB30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31803" y="974396"/>
            <a:ext cx="876300" cy="1223645"/>
          </a:xfrm>
          <a:prstGeom prst="rect">
            <a:avLst/>
          </a:prstGeom>
          <a:noFill/>
          <a:ln>
            <a:noFill/>
          </a:ln>
        </p:spPr>
      </p:pic>
      <p:pic>
        <p:nvPicPr>
          <p:cNvPr id="6" name="Picture 5" descr="Escuela infantil castillo de Blanca: ABECEDARIOS CON CUBOS">
            <a:extLst>
              <a:ext uri="{FF2B5EF4-FFF2-40B4-BE49-F238E27FC236}">
                <a16:creationId xmlns:a16="http://schemas.microsoft.com/office/drawing/2014/main" id="{659BCC4B-0922-63BC-E7F1-43DA1BD9F2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146502"/>
            <a:ext cx="907256" cy="1076325"/>
          </a:xfrm>
          <a:prstGeom prst="rect">
            <a:avLst/>
          </a:prstGeom>
          <a:noFill/>
          <a:ln>
            <a:noFill/>
          </a:ln>
        </p:spPr>
      </p:pic>
      <p:pic>
        <p:nvPicPr>
          <p:cNvPr id="7" name="Picture 6">
            <a:extLst>
              <a:ext uri="{FF2B5EF4-FFF2-40B4-BE49-F238E27FC236}">
                <a16:creationId xmlns:a16="http://schemas.microsoft.com/office/drawing/2014/main" id="{25CE983D-2278-301F-5B89-610CC71693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8179" y="957598"/>
            <a:ext cx="1000125" cy="1141095"/>
          </a:xfrm>
          <a:prstGeom prst="rect">
            <a:avLst/>
          </a:prstGeom>
          <a:noFill/>
          <a:ln>
            <a:noFill/>
          </a:ln>
        </p:spPr>
      </p:pic>
      <p:pic>
        <p:nvPicPr>
          <p:cNvPr id="8" name="Picture 7" descr="Escuela infantil castillo de Blanca: ABECEDARIOS CON CUBOS">
            <a:extLst>
              <a:ext uri="{FF2B5EF4-FFF2-40B4-BE49-F238E27FC236}">
                <a16:creationId xmlns:a16="http://schemas.microsoft.com/office/drawing/2014/main" id="{A75609F6-524B-186D-382E-FF9D92CF4E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057602"/>
            <a:ext cx="928688" cy="1165225"/>
          </a:xfrm>
          <a:prstGeom prst="rect">
            <a:avLst/>
          </a:prstGeom>
          <a:noFill/>
          <a:ln>
            <a:noFill/>
          </a:ln>
        </p:spPr>
      </p:pic>
      <p:sp>
        <p:nvSpPr>
          <p:cNvPr id="9" name="Rectangle 8"/>
          <p:cNvSpPr/>
          <p:nvPr/>
        </p:nvSpPr>
        <p:spPr>
          <a:xfrm>
            <a:off x="2843808" y="3013503"/>
            <a:ext cx="5393184" cy="2862322"/>
          </a:xfrm>
          <a:prstGeom prst="rect">
            <a:avLst/>
          </a:prstGeom>
        </p:spPr>
        <p:txBody>
          <a:bodyPr wrap="square">
            <a:spAutoFit/>
          </a:bodyPr>
          <a:lstStyle/>
          <a:p>
            <a:pPr lvl="0" algn="ctr"/>
            <a:r>
              <a:rPr lang="en-US" b="1" dirty="0">
                <a:latin typeface="Cambria Math" pitchFamily="18" charset="0"/>
                <a:ea typeface="Cambria Math" pitchFamily="18" charset="0"/>
              </a:rPr>
              <a:t>MATHEMATICAL  ACTIVITY </a:t>
            </a:r>
          </a:p>
          <a:p>
            <a:pPr lvl="0" algn="ctr"/>
            <a:r>
              <a:rPr lang="en-US" b="1" dirty="0">
                <a:latin typeface="Cambria Math" pitchFamily="18" charset="0"/>
                <a:ea typeface="Cambria Math" pitchFamily="18" charset="0"/>
              </a:rPr>
              <a:t>..WHERE I PUT THE TOY" – </a:t>
            </a:r>
          </a:p>
          <a:p>
            <a:pPr lvl="0" algn="ctr"/>
            <a:r>
              <a:rPr lang="en-US" sz="1600" dirty="0">
                <a:latin typeface="Cambria Math" pitchFamily="18" charset="0"/>
                <a:ea typeface="Cambria Math" pitchFamily="18" charset="0"/>
              </a:rPr>
              <a:t>DIDACTIC GAME</a:t>
            </a:r>
            <a:endParaRPr lang="ro-RO" sz="1600" b="1" dirty="0">
              <a:latin typeface="Cambria Math" pitchFamily="18" charset="0"/>
              <a:ea typeface="Cambria Math" pitchFamily="18" charset="0"/>
              <a:cs typeface="Times New Roman" panose="02020603050405020304" pitchFamily="18" charset="0"/>
            </a:endParaRPr>
          </a:p>
          <a:p>
            <a:pPr lvl="0" algn="just"/>
            <a:endParaRPr lang="en-US" sz="1600" b="1" dirty="0">
              <a:solidFill>
                <a:srgbClr val="0070C0"/>
              </a:solidFill>
              <a:latin typeface="Cambria Math" pitchFamily="18" charset="0"/>
              <a:ea typeface="Cambria Math" pitchFamily="18" charset="0"/>
              <a:cs typeface="Times New Roman" panose="02020603050405020304" pitchFamily="18" charset="0"/>
            </a:endParaRPr>
          </a:p>
          <a:p>
            <a:pPr lvl="0" algn="just"/>
            <a:r>
              <a:rPr lang="en-US" sz="1600" dirty="0">
                <a:latin typeface="Cambria Math" pitchFamily="18" charset="0"/>
                <a:ea typeface="Cambria Math" pitchFamily="18" charset="0"/>
              </a:rPr>
              <a:t>PURPOSE OF THE ACTIVITY: CONSOLIDATING AND SYSTEMATIZING KNOWLEDGE REGARDING THE PERCEPTION OF THE SPATIAL POSITIONS OF SOME OBJECTS.</a:t>
            </a:r>
            <a:endParaRPr lang="ro-RO" sz="1600" b="1" dirty="0">
              <a:latin typeface="Cambria Math" pitchFamily="18" charset="0"/>
              <a:ea typeface="Cambria Math" pitchFamily="18" charset="0"/>
              <a:cs typeface="Times New Roman" panose="02020603050405020304" pitchFamily="18" charset="0"/>
            </a:endParaRPr>
          </a:p>
          <a:p>
            <a:pPr lvl="0" algn="ctr"/>
            <a:endParaRPr lang="ro-RO" sz="1600" b="1" dirty="0">
              <a:latin typeface="Cambria Math" pitchFamily="18" charset="0"/>
              <a:ea typeface="Cambria Math" pitchFamily="18" charset="0"/>
              <a:cs typeface="Times New Roman" panose="02020603050405020304" pitchFamily="18" charset="0"/>
            </a:endParaRPr>
          </a:p>
          <a:p>
            <a:pPr lvl="0" algn="ctr"/>
            <a:endParaRPr lang="ro-RO" sz="1600" b="1" dirty="0">
              <a:latin typeface="Cambria Math" pitchFamily="18" charset="0"/>
              <a:ea typeface="Cambria Math" pitchFamily="18" charset="0"/>
              <a:cs typeface="Times New Roman" panose="02020603050405020304" pitchFamily="18" charset="0"/>
            </a:endParaRPr>
          </a:p>
          <a:p>
            <a:pPr lvl="0" algn="ctr"/>
            <a:endParaRPr lang="en-US" sz="1600" b="1" dirty="0">
              <a:latin typeface="Cambria Math" pitchFamily="18" charset="0"/>
              <a:ea typeface="Cambria Math" pitchFamily="18" charset="0"/>
              <a:cs typeface="Times New Roman" panose="02020603050405020304" pitchFamily="18" charset="0"/>
            </a:endParaRPr>
          </a:p>
        </p:txBody>
      </p:sp>
      <p:pic>
        <p:nvPicPr>
          <p:cNvPr id="13" name="Picture 12" descr="C:\Users\Otilia\Desktop\MATE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441" y="2424384"/>
            <a:ext cx="2007351" cy="2415967"/>
          </a:xfrm>
          <a:prstGeom prst="rect">
            <a:avLst/>
          </a:prstGeom>
          <a:noFill/>
          <a:ln>
            <a:noFill/>
          </a:ln>
        </p:spPr>
      </p:pic>
    </p:spTree>
    <p:extLst>
      <p:ext uri="{BB962C8B-B14F-4D97-AF65-F5344CB8AC3E}">
        <p14:creationId xmlns:p14="http://schemas.microsoft.com/office/powerpoint/2010/main" val="293114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484784"/>
            <a:ext cx="6336704" cy="4248472"/>
          </a:xfrm>
        </p:spPr>
        <p:txBody>
          <a:bodyPr/>
          <a:lstStyle/>
          <a:p>
            <a:endParaRPr lang="en-US" dirty="0"/>
          </a:p>
        </p:txBody>
      </p:sp>
      <p:pic>
        <p:nvPicPr>
          <p:cNvPr id="3" name="Picture 2" descr="C:\Users\Otilia\Desktop\MATE 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84784"/>
            <a:ext cx="3168352" cy="4032448"/>
          </a:xfrm>
          <a:prstGeom prst="rect">
            <a:avLst/>
          </a:prstGeom>
          <a:noFill/>
          <a:ln>
            <a:noFill/>
          </a:ln>
        </p:spPr>
      </p:pic>
      <p:pic>
        <p:nvPicPr>
          <p:cNvPr id="4" name="Picture 3" descr="C:\Users\Otilia\Desktop\MATE 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12776"/>
            <a:ext cx="2880320" cy="4104456"/>
          </a:xfrm>
          <a:prstGeom prst="rect">
            <a:avLst/>
          </a:prstGeom>
          <a:noFill/>
          <a:ln>
            <a:noFill/>
          </a:ln>
        </p:spPr>
      </p:pic>
    </p:spTree>
    <p:extLst>
      <p:ext uri="{BB962C8B-B14F-4D97-AF65-F5344CB8AC3E}">
        <p14:creationId xmlns:p14="http://schemas.microsoft.com/office/powerpoint/2010/main" val="782680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334</TotalTime>
  <Words>390</Words>
  <Application>Microsoft Office PowerPoint</Application>
  <PresentationFormat>On-screen Show (4:3)</PresentationFormat>
  <Paragraphs>45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Cambria Math</vt:lpstr>
      <vt:lpstr>Garamond</vt:lpstr>
      <vt:lpstr>Times New Roman</vt:lpstr>
      <vt:lpstr>Wingdings</vt:lpstr>
      <vt:lpstr>Couture</vt:lpstr>
      <vt:lpstr>KINDERGARTEN WITH EXTENDED PROGRAM ,,MIHAI EMINESCU", TG-JIU</vt:lpstr>
      <vt:lpstr>IT IS A METHOD THAT ALLOWS THE CHILD TO DISCOVER 5 DISCIPLINES IN A SINGLE, INTERDISCIPLINARY APPROACH. </vt:lpstr>
      <vt:lpstr> science</vt:lpstr>
      <vt:lpstr>technology</vt:lpstr>
      <vt:lpstr>technology</vt:lpstr>
      <vt:lpstr>engineering</vt:lpstr>
      <vt:lpstr>the art</vt:lpstr>
      <vt:lpstr>math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GRĂDINIȚA CU PROGRAM PRELUNGIT             ,,MIHAI EMINESCU”, TG-JIU</dc:title>
  <dc:creator>Otilia</dc:creator>
  <cp:lastModifiedBy>x</cp:lastModifiedBy>
  <cp:revision>30</cp:revision>
  <dcterms:created xsi:type="dcterms:W3CDTF">2023-05-28T07:01:31Z</dcterms:created>
  <dcterms:modified xsi:type="dcterms:W3CDTF">2023-10-10T07:05:23Z</dcterms:modified>
</cp:coreProperties>
</file>