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4B9271-91BB-4BC3-A0F8-EA9A32716495}" type="datetimeFigureOut">
              <a:rPr lang="en-GB" smtClean="0"/>
              <a:pPr/>
              <a:t>10/10/2023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0E63579-C28C-4CBB-9DF2-FF05749723D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6172200" cy="936104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latin typeface="Bookman Old Style" pitchFamily="18" charset="0"/>
              </a:rPr>
              <a:t>KINDERGARTEN WITH EXTENDED PROGRAM </a:t>
            </a:r>
            <a:r>
              <a:rPr lang="en-GB" sz="1800" dirty="0">
                <a:solidFill>
                  <a:schemeClr val="accent1"/>
                </a:solidFill>
                <a:latin typeface="Bookman Old Style" pitchFamily="18" charset="0"/>
              </a:rPr>
              <a:t>“</a:t>
            </a:r>
            <a:r>
              <a:rPr lang="en-US" sz="1800" dirty="0">
                <a:solidFill>
                  <a:schemeClr val="accent1"/>
                </a:solidFill>
                <a:latin typeface="Bookman Old Style" pitchFamily="18" charset="0"/>
              </a:rPr>
              <a:t>MIHAI EMINESCU", TG-JIU, GORJ</a:t>
            </a:r>
            <a:endParaRPr lang="en-GB" sz="1800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4941168"/>
            <a:ext cx="6172200" cy="1371600"/>
          </a:xfrm>
        </p:spPr>
        <p:txBody>
          <a:bodyPr/>
          <a:lstStyle/>
          <a:p>
            <a:pPr algn="ctr"/>
            <a:r>
              <a:rPr lang="ro-RO" sz="2000" i="1" dirty="0"/>
              <a:t>I</a:t>
            </a:r>
            <a:r>
              <a:rPr lang="en-GB" sz="2000" i="1" dirty="0"/>
              <a:t>n the wonderful world of autumn fruits</a:t>
            </a:r>
            <a:endParaRPr lang="ro-RO" sz="2000" i="1" dirty="0">
              <a:latin typeface="Bookman Old Style" pitchFamily="18" charset="0"/>
            </a:endParaRPr>
          </a:p>
          <a:p>
            <a:pPr algn="ctr"/>
            <a:r>
              <a:rPr lang="ro-RO" dirty="0">
                <a:solidFill>
                  <a:schemeClr val="accent1"/>
                </a:solidFill>
                <a:latin typeface="Bookman Old Style" pitchFamily="18" charset="0"/>
              </a:rPr>
              <a:t>Teacher Maria-Augustina Jurebie</a:t>
            </a:r>
            <a:endParaRPr lang="en-GB" dirty="0">
              <a:solidFill>
                <a:schemeClr val="accent1"/>
              </a:solidFill>
              <a:latin typeface="Bookman Old Style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6408713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Bookman Old Style" pitchFamily="18" charset="0"/>
              </a:rPr>
              <a:t>During the preschool activity, the following succeeded: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GB" dirty="0"/>
          </a:p>
          <a:p>
            <a:r>
              <a:rPr lang="en-GB" dirty="0"/>
              <a:t>To observe and discover the surrounding nature</a:t>
            </a:r>
          </a:p>
          <a:p>
            <a:r>
              <a:rPr lang="en-GB" dirty="0"/>
              <a:t>To work in a team (teams of two in the Domino game)</a:t>
            </a:r>
          </a:p>
          <a:p>
            <a:r>
              <a:rPr lang="en-GB" dirty="0"/>
              <a:t>To experience emotions of joy, admiration, delight</a:t>
            </a:r>
          </a:p>
          <a:p>
            <a:r>
              <a:rPr lang="en-GB" dirty="0"/>
              <a:t>To learn through play</a:t>
            </a:r>
          </a:p>
          <a:p>
            <a:r>
              <a:rPr lang="en-GB" dirty="0"/>
              <a:t>Be careful</a:t>
            </a:r>
          </a:p>
          <a:p>
            <a:r>
              <a:rPr lang="en-GB" dirty="0"/>
              <a:t>To ask questions</a:t>
            </a:r>
          </a:p>
          <a:p>
            <a:r>
              <a:rPr lang="en-GB" dirty="0"/>
              <a:t>To recognize numbers</a:t>
            </a:r>
          </a:p>
          <a:p>
            <a:r>
              <a:rPr lang="en-GB" dirty="0"/>
              <a:t>To form sets of objects</a:t>
            </a:r>
          </a:p>
          <a:p>
            <a:r>
              <a:rPr lang="en-GB" dirty="0"/>
              <a:t>To relate number to quantity and vice versa</a:t>
            </a:r>
          </a:p>
          <a:p>
            <a:r>
              <a:rPr lang="en-GB" dirty="0"/>
              <a:t>To count ascending and descending</a:t>
            </a:r>
          </a:p>
          <a:p>
            <a:pPr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4" name="Picture 3" descr="Escuela infantil castillo de Blanca: ABECEDARIOS CON CUBOS">
            <a:extLst>
              <a:ext uri="{FF2B5EF4-FFF2-40B4-BE49-F238E27FC236}">
                <a16:creationId xmlns:a16="http://schemas.microsoft.com/office/drawing/2014/main" id="{A75609F6-524B-186D-382E-FF9D92CF4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68960"/>
            <a:ext cx="122413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CE983D-2278-301F-5B89-610CC71693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129614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scuela infantil castillo de Blanca: ABECEDARIOS CON CUBOS">
            <a:extLst>
              <a:ext uri="{FF2B5EF4-FFF2-40B4-BE49-F238E27FC236}">
                <a16:creationId xmlns:a16="http://schemas.microsoft.com/office/drawing/2014/main" id="{659BCC4B-0922-63BC-E7F1-43DA1BD9F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80728"/>
            <a:ext cx="1224136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scuela infantil castillo de Blanca: ABECEDARIOS CON CUBOS">
            <a:extLst>
              <a:ext uri="{FF2B5EF4-FFF2-40B4-BE49-F238E27FC236}">
                <a16:creationId xmlns:a16="http://schemas.microsoft.com/office/drawing/2014/main" id="{3C2E9970-056C-5F7A-8F5B-321252FB30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1080120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ACEBD7-D353-68FB-ACCC-F8DA8CE5F1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274229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5" descr="Ciupercuțe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2160240" cy="3888432"/>
          </a:xfrm>
          <a:prstGeom prst="rect">
            <a:avLst/>
          </a:prstGeom>
          <a:noFill/>
        </p:spPr>
      </p:pic>
      <p:pic>
        <p:nvPicPr>
          <p:cNvPr id="1027" name="Picture 1" descr="Ciupercuțe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1872208" cy="2520280"/>
          </a:xfrm>
          <a:prstGeom prst="rect">
            <a:avLst/>
          </a:prstGeom>
          <a:noFill/>
        </p:spPr>
      </p:pic>
      <p:pic>
        <p:nvPicPr>
          <p:cNvPr id="1026" name="Picture 2" descr="Ciupercuțele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908720"/>
            <a:ext cx="2448272" cy="4392488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36239"/>
            <a:ext cx="184731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938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C:\Users\Hp\Desktop\Ciupercuțele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32656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b="1" dirty="0">
                <a:latin typeface="Bookman Old Style" pitchFamily="18" charset="0"/>
              </a:rPr>
              <a:t>Photos:</a:t>
            </a:r>
            <a:endParaRPr lang="en-GB" sz="40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>
                <a:latin typeface="Bookman Old Style" pitchFamily="18" charset="0"/>
              </a:rPr>
              <a:t>the steam approach in education</a:t>
            </a:r>
          </a:p>
        </p:txBody>
      </p:sp>
      <p:sp>
        <p:nvSpPr>
          <p:cNvPr id="6" name="object 3"/>
          <p:cNvSpPr>
            <a:spLocks noGrp="1"/>
          </p:cNvSpPr>
          <p:nvPr>
            <p:ph sz="quarter" idx="1"/>
          </p:nvPr>
        </p:nvSpPr>
        <p:spPr>
          <a:xfrm>
            <a:off x="3059832" y="1600200"/>
            <a:ext cx="3240360" cy="2476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lvl="8"/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95536" y="1628800"/>
            <a:ext cx="257403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/>
            <a:r>
              <a:rPr lang="en-GB" sz="3600" spc="-5" dirty="0">
                <a:solidFill>
                  <a:srgbClr val="D6D346"/>
                </a:solidFill>
                <a:latin typeface="Bookman Old Style" pitchFamily="18" charset="0"/>
                <a:cs typeface="Times New Roman"/>
              </a:rPr>
              <a:t> SCIENCE</a:t>
            </a:r>
            <a:endParaRPr lang="en-GB" sz="3600" dirty="0">
              <a:solidFill>
                <a:prstClr val="black"/>
              </a:solidFill>
              <a:cs typeface="Times New Roman"/>
            </a:endParaRPr>
          </a:p>
          <a:p>
            <a:pPr marL="12700"/>
            <a:r>
              <a:rPr lang="en-GB" sz="3600" spc="-11" dirty="0">
                <a:solidFill>
                  <a:prstClr val="black"/>
                </a:solidFill>
                <a:cs typeface="Times New Roman"/>
              </a:rPr>
              <a:t>  </a:t>
            </a:r>
            <a:r>
              <a:rPr lang="vi-VN" spc="-11" dirty="0">
                <a:solidFill>
                  <a:schemeClr val="accent1"/>
                </a:solidFill>
                <a:cs typeface="Times New Roman"/>
              </a:rPr>
              <a:t>I</a:t>
            </a:r>
            <a:r>
              <a:rPr lang="en-GB" spc="-11" dirty="0">
                <a:solidFill>
                  <a:schemeClr val="accent1"/>
                </a:solidFill>
                <a:latin typeface="Bookman Old Style" pitchFamily="18" charset="0"/>
                <a:cs typeface="Times New Roman"/>
              </a:rPr>
              <a:t>NVESTIGATION</a:t>
            </a:r>
            <a:endParaRPr lang="vi-VN" dirty="0">
              <a:solidFill>
                <a:schemeClr val="accent1"/>
              </a:solidFill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717032"/>
            <a:ext cx="2160240" cy="807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/>
            <a:r>
              <a:rPr lang="vi-VN" dirty="0">
                <a:solidFill>
                  <a:srgbClr val="4189B3"/>
                </a:solidFill>
                <a:cs typeface="Times New Roman"/>
              </a:rPr>
              <a:t>TE</a:t>
            </a:r>
            <a:r>
              <a:rPr lang="en-GB" spc="-20" dirty="0">
                <a:solidFill>
                  <a:srgbClr val="4189B3"/>
                </a:solidFill>
                <a:latin typeface="Bookman Old Style" pitchFamily="18" charset="0"/>
                <a:cs typeface="Times New Roman"/>
              </a:rPr>
              <a:t>CHONOLOGY</a:t>
            </a:r>
          </a:p>
          <a:p>
            <a:pPr marL="12700"/>
            <a:r>
              <a:rPr lang="en-GB" spc="-20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  <a:cs typeface="Times New Roman"/>
              </a:rPr>
              <a:t>INVESTIGATING</a:t>
            </a:r>
            <a:endParaRPr lang="en-GB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  <a:cs typeface="Times New Roman"/>
            </a:endParaRPr>
          </a:p>
          <a:p>
            <a:pPr marL="12700"/>
            <a:endParaRPr lang="vi-VN" sz="1050" dirty="0">
              <a:solidFill>
                <a:prstClr val="black"/>
              </a:solidFill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16216" y="2348880"/>
            <a:ext cx="2016224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/>
            <a:r>
              <a:rPr lang="en-GB" sz="3600" dirty="0">
                <a:solidFill>
                  <a:srgbClr val="A6B727"/>
                </a:solidFill>
                <a:latin typeface="Bookman Old Style" pitchFamily="18" charset="0"/>
                <a:cs typeface="Times New Roman"/>
              </a:rPr>
              <a:t>MATH</a:t>
            </a:r>
          </a:p>
          <a:p>
            <a:pPr marL="12700"/>
            <a:r>
              <a:rPr lang="en-GB" dirty="0">
                <a:latin typeface="Bookman Old Style" pitchFamily="18" charset="0"/>
                <a:cs typeface="Times New Roman"/>
              </a:rPr>
              <a:t>    REFLECT</a:t>
            </a:r>
            <a:endParaRPr lang="vi-VN" dirty="0"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67744" y="5013176"/>
            <a:ext cx="237626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/>
            <a:r>
              <a:rPr lang="ro-RO" sz="2800" spc="-5" dirty="0">
                <a:solidFill>
                  <a:srgbClr val="92D050"/>
                </a:solidFill>
                <a:latin typeface="Bookman Old Style" pitchFamily="18" charset="0"/>
                <a:cs typeface="Times New Roman"/>
              </a:rPr>
              <a:t> THE </a:t>
            </a:r>
            <a:r>
              <a:rPr lang="en-GB" sz="2800" spc="-5" dirty="0">
                <a:solidFill>
                  <a:srgbClr val="92D050"/>
                </a:solidFill>
                <a:latin typeface="Bookman Old Style" pitchFamily="18" charset="0"/>
                <a:cs typeface="Times New Roman"/>
              </a:rPr>
              <a:t>A</a:t>
            </a:r>
            <a:r>
              <a:rPr lang="en-GB" sz="2800" spc="-260" dirty="0">
                <a:solidFill>
                  <a:srgbClr val="92D050"/>
                </a:solidFill>
                <a:latin typeface="Bookman Old Style" pitchFamily="18" charset="0"/>
                <a:cs typeface="Times New Roman"/>
              </a:rPr>
              <a:t>R</a:t>
            </a:r>
            <a:r>
              <a:rPr lang="en-GB" sz="2800" dirty="0">
                <a:solidFill>
                  <a:srgbClr val="92D050"/>
                </a:solidFill>
                <a:latin typeface="Bookman Old Style" pitchFamily="18" charset="0"/>
                <a:cs typeface="Times New Roman"/>
              </a:rPr>
              <a:t>TH</a:t>
            </a:r>
            <a:endParaRPr lang="ro-RO" sz="2800" dirty="0">
              <a:solidFill>
                <a:srgbClr val="92D050"/>
              </a:solidFill>
              <a:latin typeface="Bookman Old Style" pitchFamily="18" charset="0"/>
              <a:cs typeface="Times New Roman"/>
            </a:endParaRPr>
          </a:p>
          <a:p>
            <a:pPr marL="12700"/>
            <a:r>
              <a:rPr lang="ro-RO" dirty="0">
                <a:latin typeface="Bookman Old Style" pitchFamily="18" charset="0"/>
                <a:cs typeface="Times New Roman"/>
              </a:rPr>
              <a:t>         CREATE</a:t>
            </a:r>
            <a:endParaRPr lang="en-GB" dirty="0">
              <a:latin typeface="Bookman Old Style" pitchFamily="18" charset="0"/>
              <a:cs typeface="Times New Roman"/>
            </a:endParaRPr>
          </a:p>
          <a:p>
            <a:pPr marL="12700"/>
            <a:endParaRPr lang="en-GB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4437112"/>
            <a:ext cx="3347864" cy="9669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o-RO" sz="2800" spc="-5" dirty="0">
                <a:solidFill>
                  <a:srgbClr val="FD9E00"/>
                </a:solidFill>
                <a:latin typeface="Bookman Old Style" pitchFamily="18" charset="0"/>
                <a:cs typeface="Times New Roman"/>
              </a:rPr>
              <a:t>ENGINEERING</a:t>
            </a:r>
            <a:endParaRPr lang="vi-VN" sz="2800" dirty="0">
              <a:solidFill>
                <a:prstClr val="black"/>
              </a:solidFill>
              <a:cs typeface="Times New Roman"/>
            </a:endParaRPr>
          </a:p>
          <a:p>
            <a:pPr marL="635" algn="ctr">
              <a:spcBef>
                <a:spcPts val="1300"/>
              </a:spcBef>
            </a:pPr>
            <a:r>
              <a:rPr lang="ro-RO" dirty="0">
                <a:solidFill>
                  <a:prstClr val="black"/>
                </a:solidFill>
                <a:latin typeface="Bookman Old Style" pitchFamily="18" charset="0"/>
                <a:cs typeface="Times New Roman"/>
              </a:rPr>
              <a:t>ADJOINS</a:t>
            </a:r>
            <a:endParaRPr lang="vi-VN" dirty="0">
              <a:solidFill>
                <a:prstClr val="black"/>
              </a:solidFill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764704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Bookman Old Style" pitchFamily="18" charset="0"/>
              </a:rPr>
              <a:t>Name of the activity: </a:t>
            </a:r>
            <a:r>
              <a:rPr lang="ro-RO" sz="1600" b="1" i="1" dirty="0">
                <a:latin typeface="Bookman Old Style" pitchFamily="18" charset="0"/>
              </a:rPr>
              <a:t>I</a:t>
            </a:r>
            <a:r>
              <a:rPr lang="en-GB" sz="1600" b="1" i="1" dirty="0">
                <a:latin typeface="Bookman Old Style" pitchFamily="18" charset="0"/>
              </a:rPr>
              <a:t>N THE WONDERFUL WORLD OF AUTUMN FRUITS</a:t>
            </a:r>
            <a:endParaRPr lang="en-GB" sz="1600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GB" b="1" dirty="0">
                <a:latin typeface="Bookman Old Style" pitchFamily="18" charset="0"/>
              </a:rPr>
              <a:t>Photo/Video of the activity:</a:t>
            </a:r>
            <a:endParaRPr lang="en-GB" dirty="0">
              <a:latin typeface="Bookman Old Style" pitchFamily="18" charset="0"/>
            </a:endParaRPr>
          </a:p>
          <a:p>
            <a:r>
              <a:rPr lang="en-GB" b="1" dirty="0">
                <a:latin typeface="Bookman Old Style" pitchFamily="18" charset="0"/>
              </a:rPr>
              <a:t>Grade/Age (of the kids):</a:t>
            </a:r>
            <a:r>
              <a:rPr lang="en-GB" dirty="0">
                <a:latin typeface="Bookman Old Style" pitchFamily="18" charset="0"/>
              </a:rPr>
              <a:t> </a:t>
            </a:r>
            <a:r>
              <a:rPr lang="ro-RO" b="1" dirty="0">
                <a:latin typeface="Bookman Old Style" pitchFamily="18" charset="0"/>
              </a:rPr>
              <a:t>5</a:t>
            </a:r>
            <a:r>
              <a:rPr lang="en-GB" b="1" dirty="0">
                <a:latin typeface="Bookman Old Style" pitchFamily="18" charset="0"/>
              </a:rPr>
              <a:t>-</a:t>
            </a:r>
            <a:r>
              <a:rPr lang="ro-RO" b="1" dirty="0">
                <a:latin typeface="Bookman Old Style" pitchFamily="18" charset="0"/>
              </a:rPr>
              <a:t>6</a:t>
            </a:r>
            <a:r>
              <a:rPr lang="en-GB" b="1" dirty="0">
                <a:latin typeface="Bookman Old Style" pitchFamily="18" charset="0"/>
              </a:rPr>
              <a:t> years</a:t>
            </a:r>
            <a:endParaRPr lang="en-GB" dirty="0">
              <a:latin typeface="Bookman Old Style" pitchFamily="18" charset="0"/>
            </a:endParaRPr>
          </a:p>
          <a:p>
            <a:r>
              <a:rPr lang="en-GB" b="1" dirty="0">
                <a:latin typeface="Bookman Old Style" pitchFamily="18" charset="0"/>
              </a:rPr>
              <a:t>Subject (</a:t>
            </a:r>
            <a:r>
              <a:rPr lang="ro-RO" b="1" dirty="0">
                <a:latin typeface="Bookman Old Style" pitchFamily="18" charset="0"/>
              </a:rPr>
              <a:t>The Art, </a:t>
            </a:r>
            <a:r>
              <a:rPr lang="en-GB" b="1" dirty="0">
                <a:latin typeface="Bookman Old Style" pitchFamily="18" charset="0"/>
              </a:rPr>
              <a:t>Maths, </a:t>
            </a:r>
            <a:r>
              <a:rPr lang="ro-RO" b="1" dirty="0">
                <a:latin typeface="Bookman Old Style" pitchFamily="18" charset="0"/>
              </a:rPr>
              <a:t>Technology</a:t>
            </a:r>
            <a:r>
              <a:rPr lang="en-GB" b="1" dirty="0">
                <a:latin typeface="Bookman Old Style" pitchFamily="18" charset="0"/>
              </a:rPr>
              <a:t>, Science): STEAM</a:t>
            </a:r>
            <a:endParaRPr lang="en-GB" dirty="0">
              <a:latin typeface="Bookman Old Style" pitchFamily="18" charset="0"/>
            </a:endParaRPr>
          </a:p>
          <a:p>
            <a:r>
              <a:rPr lang="en-GB" b="1" dirty="0">
                <a:latin typeface="Bookman Old Style" pitchFamily="18" charset="0"/>
              </a:rPr>
              <a:t>Aim of the activity (Explain what skills, information, experience, etc. should be gained, practiced, …):</a:t>
            </a:r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ro-RO" b="1" dirty="0">
              <a:latin typeface="Bookman Old Style" pitchFamily="18" charset="0"/>
            </a:endParaRPr>
          </a:p>
          <a:p>
            <a:endParaRPr lang="en-GB" dirty="0">
              <a:latin typeface="Bookman Old Style" pitchFamily="18" charset="0"/>
            </a:endParaRPr>
          </a:p>
          <a:p>
            <a:endParaRPr lang="en-GB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7544" y="2795736"/>
            <a:ext cx="792088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Developing the ability to know and understand the environment, as well as stimulating curiosity to investigate it - strengthening knowledge about fruits ;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 Developing the ability to apply in practice the information and theoretical knowledge acquired;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Promoting the improvement of skills in constructive activities - creatively combine construction pieces to complete the theme (crates for fruits );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 Educating children's creativity and independence in action - strengthening the skills and abilities to paint and draw (as a means of plastic expression) in order to create individual works (fruits);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Developing the ability to understand and use numbers, figures, using an appropriate vocabulary - relating number to quantity and quantity to number;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Development of cooperative, </a:t>
            </a:r>
            <a:r>
              <a:rPr kumimoji="0" lang="en-US" sz="15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prosocial</a:t>
            </a: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, proactive (initiative) behaviors;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US" sz="15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Bookman Old Style" pitchFamily="18" charset="0"/>
                <a:ea typeface="Times New Roman" pitchFamily="18" charset="0"/>
                <a:cs typeface="Courier New" pitchFamily="49" charset="0"/>
              </a:rPr>
              <a:t>The development of oral expression, understanding and correct use of the meanings of oral verbal structures, in English.</a:t>
            </a:r>
            <a:endParaRPr kumimoji="0" lang="en-GB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3200" b="1" dirty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            </a:t>
            </a:r>
            <a:endParaRPr lang="en-GB" sz="40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Materials needed for the activity:</a:t>
            </a:r>
            <a:endParaRPr lang="en-GB" dirty="0"/>
          </a:p>
          <a:p>
            <a:pPr lvl="0"/>
            <a:r>
              <a:rPr lang="en-GB" dirty="0"/>
              <a:t>interactive whiteboard/laptop</a:t>
            </a:r>
          </a:p>
          <a:p>
            <a:pPr lvl="0"/>
            <a:r>
              <a:rPr lang="en-GB" dirty="0"/>
              <a:t>magnetic board</a:t>
            </a:r>
          </a:p>
          <a:p>
            <a:pPr lvl="0"/>
            <a:r>
              <a:rPr lang="en-GB" dirty="0"/>
              <a:t>boards with the living environment</a:t>
            </a:r>
          </a:p>
          <a:p>
            <a:pPr lvl="0"/>
            <a:r>
              <a:rPr lang="en-GB" dirty="0"/>
              <a:t>tokens with </a:t>
            </a:r>
            <a:r>
              <a:rPr lang="ro-RO" dirty="0"/>
              <a:t>fruits</a:t>
            </a:r>
            <a:endParaRPr lang="en-GB" dirty="0"/>
          </a:p>
          <a:p>
            <a:r>
              <a:rPr lang="en-GB" dirty="0"/>
              <a:t>tokens with numbers, egg </a:t>
            </a:r>
            <a:r>
              <a:rPr lang="en-GB" dirty="0" err="1"/>
              <a:t>molds</a:t>
            </a:r>
            <a:r>
              <a:rPr lang="en-GB" dirty="0"/>
              <a:t>, materials from nature, seeds of various kinds, cones, chestnuts, rose hips, nuts, leaves.</a:t>
            </a:r>
          </a:p>
          <a:p>
            <a:pPr lvl="0"/>
            <a:r>
              <a:rPr lang="en-GB" dirty="0"/>
              <a:t>magnetic numbers</a:t>
            </a:r>
          </a:p>
          <a:p>
            <a:pPr lvl="0"/>
            <a:r>
              <a:rPr lang="en-GB" dirty="0"/>
              <a:t>markers</a:t>
            </a:r>
          </a:p>
          <a:p>
            <a:pPr lvl="0"/>
            <a:r>
              <a:rPr lang="en-GB" dirty="0"/>
              <a:t>digital games</a:t>
            </a:r>
          </a:p>
          <a:p>
            <a:pPr lvl="0"/>
            <a:r>
              <a:rPr lang="en-GB" dirty="0"/>
              <a:t>www. wordwall.net</a:t>
            </a:r>
          </a:p>
          <a:p>
            <a:pPr lvl="0"/>
            <a:r>
              <a:rPr lang="en-GB" dirty="0"/>
              <a:t>www.jigsawplanet.com</a:t>
            </a:r>
          </a:p>
          <a:p>
            <a:pPr lvl="0"/>
            <a:r>
              <a:rPr lang="ro-RO" dirty="0"/>
              <a:t>Colors, watercolors</a:t>
            </a:r>
            <a:endParaRPr lang="en-GB" dirty="0"/>
          </a:p>
          <a:p>
            <a:pPr lvl="0"/>
            <a:r>
              <a:rPr lang="en-GB" dirty="0"/>
              <a:t>wooden cubes</a:t>
            </a:r>
          </a:p>
          <a:p>
            <a:pPr lvl="0"/>
            <a:r>
              <a:rPr lang="en-GB" dirty="0"/>
              <a:t>LEGO cubes</a:t>
            </a:r>
          </a:p>
          <a:p>
            <a:r>
              <a:rPr lang="en-GB" b="1" dirty="0"/>
              <a:t>Length of the activity (Indicate in minutes):</a:t>
            </a:r>
            <a:r>
              <a:rPr lang="ro-RO" b="1" dirty="0"/>
              <a:t> </a:t>
            </a:r>
            <a:r>
              <a:rPr lang="en-GB" b="1" dirty="0"/>
              <a:t>30 minutes</a:t>
            </a:r>
            <a:endParaRPr lang="en-GB" dirty="0"/>
          </a:p>
          <a:p>
            <a:r>
              <a:rPr lang="en-GB" b="1" dirty="0"/>
              <a:t>Number of participants: 2</a:t>
            </a:r>
            <a:r>
              <a:rPr lang="ro-RO" b="1" dirty="0"/>
              <a:t>5</a:t>
            </a:r>
            <a:r>
              <a:rPr lang="en-GB" b="1" dirty="0"/>
              <a:t> preschoolers</a:t>
            </a:r>
            <a:r>
              <a:rPr lang="en-GB" dirty="0"/>
              <a:t> </a:t>
            </a:r>
            <a:r>
              <a:rPr lang="ro-RO" b="1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CEBD7-D353-68FB-ACCC-F8DA8CE5F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836712"/>
            <a:ext cx="842181" cy="10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Escuela infantil castillo de Blanca: ABECEDARIOS CON CUBOS">
            <a:extLst>
              <a:ext uri="{FF2B5EF4-FFF2-40B4-BE49-F238E27FC236}">
                <a16:creationId xmlns:a16="http://schemas.microsoft.com/office/drawing/2014/main" id="{3C2E9970-056C-5F7A-8F5B-321252FB3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88840"/>
            <a:ext cx="876300" cy="1223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Escuela infantil castillo de Blanca: ABECEDARIOS CON CUBOS">
            <a:extLst>
              <a:ext uri="{FF2B5EF4-FFF2-40B4-BE49-F238E27FC236}">
                <a16:creationId xmlns:a16="http://schemas.microsoft.com/office/drawing/2014/main" id="{659BCC4B-0922-63BC-E7F1-43DA1BD9F2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68960"/>
            <a:ext cx="907256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CE983D-2278-301F-5B89-610CC71693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149080"/>
            <a:ext cx="1000125" cy="11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Escuela infantil castillo de Blanca: ABECEDARIOS CON CUBOS">
            <a:extLst>
              <a:ext uri="{FF2B5EF4-FFF2-40B4-BE49-F238E27FC236}">
                <a16:creationId xmlns:a16="http://schemas.microsoft.com/office/drawing/2014/main" id="{A75609F6-524B-186D-382E-FF9D92CF4E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373216"/>
            <a:ext cx="928688" cy="1165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bject 12"/>
          <p:cNvSpPr/>
          <p:nvPr/>
        </p:nvSpPr>
        <p:spPr>
          <a:xfrm>
            <a:off x="1619672" y="260648"/>
            <a:ext cx="5400600" cy="13205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Bookman Old Style" pitchFamily="18" charset="0"/>
                <a:ea typeface="Cambria Math" pitchFamily="18" charset="0"/>
              </a:rPr>
              <a:t>science</a:t>
            </a:r>
            <a:endParaRPr lang="en-GB" sz="40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/>
          <a:lstStyle/>
          <a:p>
            <a:pPr>
              <a:buNone/>
            </a:pPr>
            <a:endParaRPr lang="ro-RO" dirty="0"/>
          </a:p>
          <a:p>
            <a:r>
              <a:rPr lang="en-GB" dirty="0"/>
              <a:t>Display of fruit books, charts and </a:t>
            </a:r>
            <a:r>
              <a:rPr lang="en-GB" dirty="0" err="1"/>
              <a:t>encyclopedias</a:t>
            </a:r>
            <a:r>
              <a:rPr lang="en-GB" dirty="0"/>
              <a:t>, exploring in mod independently of them by the children, in the stages of freely chosen activities and games.</a:t>
            </a:r>
            <a:endParaRPr lang="ro-RO" dirty="0"/>
          </a:p>
          <a:p>
            <a:r>
              <a:rPr lang="en-GB" dirty="0"/>
              <a:t>Q&amp;A sessions: about the market, about health.</a:t>
            </a:r>
            <a:endParaRPr lang="ro-RO" dirty="0"/>
          </a:p>
          <a:p>
            <a:r>
              <a:rPr lang="en-GB" dirty="0"/>
              <a:t>Comparing the texture/taste/shape of fruits. </a:t>
            </a:r>
            <a:endParaRPr lang="ro-RO" dirty="0"/>
          </a:p>
          <a:p>
            <a:r>
              <a:rPr lang="en-GB" dirty="0"/>
              <a:t>The transformation of sugar by dissolution in the practical activity – compote, sharing findings; fruit oxidation. </a:t>
            </a:r>
            <a:endParaRPr lang="ro-RO" dirty="0"/>
          </a:p>
          <a:p>
            <a:r>
              <a:rPr lang="en-GB" dirty="0"/>
              <a:t>Making predictions/hypotheses and checking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ACEBD7-D353-68FB-ACCC-F8DA8CE5F1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2656"/>
            <a:ext cx="1274229" cy="122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dirty="0">
                <a:latin typeface="Cambria Math" pitchFamily="18" charset="0"/>
                <a:ea typeface="Cambria Math" pitchFamily="18" charset="0"/>
              </a:rPr>
              <a:t>                                 </a:t>
            </a:r>
            <a:r>
              <a:rPr lang="en-US" sz="4000" b="1" dirty="0">
                <a:latin typeface="Bookman Old Style" pitchFamily="18" charset="0"/>
                <a:ea typeface="Cambria Math" pitchFamily="18" charset="0"/>
              </a:rPr>
              <a:t>technology</a:t>
            </a:r>
            <a:endParaRPr lang="en-GB" sz="40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15200" cy="4873752"/>
          </a:xfrm>
        </p:spPr>
        <p:txBody>
          <a:bodyPr/>
          <a:lstStyle/>
          <a:p>
            <a:r>
              <a:rPr lang="en-GB" dirty="0">
                <a:latin typeface="Bookman Old Style" pitchFamily="18" charset="0"/>
              </a:rPr>
              <a:t>Using the laptop to view presentations with information and images themed. 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 Using the phone to photograph fruits and make an album of them autumn fruits.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 Using the blender to make applesauce.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 Using the scale in the role-playing game "At the market“</a:t>
            </a:r>
            <a:r>
              <a:rPr lang="ro-RO" dirty="0">
                <a:latin typeface="Bookman Old Style" pitchFamily="18" charset="0"/>
              </a:rPr>
              <a:t>.</a:t>
            </a:r>
          </a:p>
          <a:p>
            <a:r>
              <a:rPr lang="en-GB" dirty="0">
                <a:latin typeface="Bookman Old Style" pitchFamily="18" charset="0"/>
              </a:rPr>
              <a:t> Use of the timer in sports competitions.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 Using kitchen tools to make a fruit salad.</a:t>
            </a:r>
          </a:p>
        </p:txBody>
      </p:sp>
      <p:pic>
        <p:nvPicPr>
          <p:cNvPr id="4" name="Picture 3" descr="Escuela infantil castillo de Blanca: ABECEDARIOS CON CUBOS">
            <a:extLst>
              <a:ext uri="{FF2B5EF4-FFF2-40B4-BE49-F238E27FC236}">
                <a16:creationId xmlns:a16="http://schemas.microsoft.com/office/drawing/2014/main" id="{3C2E9970-056C-5F7A-8F5B-321252FB3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8640"/>
            <a:ext cx="1368152" cy="1296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4000" b="1" dirty="0">
                <a:latin typeface="Bookman Old Style" pitchFamily="18" charset="0"/>
                <a:ea typeface="Cambria Math" pitchFamily="18" charset="0"/>
              </a:rPr>
              <a:t>                                                          </a:t>
            </a:r>
            <a:r>
              <a:rPr lang="en-US" sz="4000" b="1" dirty="0">
                <a:latin typeface="Bookman Old Style" pitchFamily="18" charset="0"/>
                <a:ea typeface="Cambria Math" pitchFamily="18" charset="0"/>
              </a:rPr>
              <a:t>engineering</a:t>
            </a:r>
            <a:endParaRPr lang="en-GB" sz="40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Building a market at the Role Playing </a:t>
            </a:r>
            <a:r>
              <a:rPr lang="en-GB" dirty="0" err="1"/>
              <a:t>Center</a:t>
            </a:r>
            <a:r>
              <a:rPr lang="en-GB" dirty="0"/>
              <a:t> for the implementation of the game "At the market"/ "From the seller". </a:t>
            </a:r>
            <a:endParaRPr lang="ro-RO" dirty="0"/>
          </a:p>
          <a:p>
            <a:r>
              <a:rPr lang="en-GB" dirty="0"/>
              <a:t> The construction of shelves for the warehouse (jars of compote); exploring the concept of balance.</a:t>
            </a:r>
          </a:p>
        </p:txBody>
      </p:sp>
      <p:pic>
        <p:nvPicPr>
          <p:cNvPr id="4" name="Picture 3" descr="Escuela infantil castillo de Blanca: ABECEDARIOS CON CUBOS">
            <a:extLst>
              <a:ext uri="{FF2B5EF4-FFF2-40B4-BE49-F238E27FC236}">
                <a16:creationId xmlns:a16="http://schemas.microsoft.com/office/drawing/2014/main" id="{659BCC4B-0922-63BC-E7F1-43DA1BD9F2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0648"/>
            <a:ext cx="1224136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3688" y="3664961"/>
            <a:ext cx="5836524" cy="293239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dirty="0">
                <a:latin typeface="Cambria Math" pitchFamily="18" charset="0"/>
                <a:ea typeface="Cambria Math" pitchFamily="18" charset="0"/>
              </a:rPr>
              <a:t>                                          </a:t>
            </a:r>
            <a:r>
              <a:rPr lang="en-US" sz="4000" b="1" dirty="0">
                <a:latin typeface="Bookman Old Style" pitchFamily="18" charset="0"/>
                <a:ea typeface="Cambria Math" pitchFamily="18" charset="0"/>
              </a:rPr>
              <a:t>the art</a:t>
            </a:r>
            <a:endParaRPr lang="en-GB" sz="40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787208" cy="4485112"/>
          </a:xfrm>
        </p:spPr>
        <p:txBody>
          <a:bodyPr/>
          <a:lstStyle/>
          <a:p>
            <a:r>
              <a:rPr lang="en-GB" dirty="0">
                <a:latin typeface="Bookman Old Style" pitchFamily="18" charset="0"/>
              </a:rPr>
              <a:t>Fruit </a:t>
            </a:r>
            <a:r>
              <a:rPr lang="en-GB" dirty="0" err="1">
                <a:latin typeface="Bookman Old Style" pitchFamily="18" charset="0"/>
              </a:rPr>
              <a:t>modeling</a:t>
            </a:r>
            <a:r>
              <a:rPr lang="en-GB" dirty="0">
                <a:latin typeface="Bookman Old Style" pitchFamily="18" charset="0"/>
              </a:rPr>
              <a:t>. 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 Creating an autumn painting by means of the fingerprinting method. (The Apple) 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Making a collage. (Fruit Basket) 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 Music audition. (The Seasons, by Vivaldi) </a:t>
            </a:r>
            <a:endParaRPr lang="ro-RO" dirty="0">
              <a:latin typeface="Bookman Old Style" pitchFamily="18" charset="0"/>
            </a:endParaRPr>
          </a:p>
          <a:p>
            <a:r>
              <a:rPr lang="en-GB" dirty="0">
                <a:latin typeface="Bookman Old Style" pitchFamily="18" charset="0"/>
              </a:rPr>
              <a:t>The group's album. (Fruit face)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E983D-2278-301F-5B89-610CC7169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1440160" cy="1512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4000" b="1" dirty="0">
                <a:latin typeface="Bookman Old Style" pitchFamily="18" charset="0"/>
                <a:ea typeface="Cambria Math" pitchFamily="18" charset="0"/>
              </a:rPr>
              <a:t>         </a:t>
            </a:r>
            <a:r>
              <a:rPr lang="en-US" sz="4000" b="1" dirty="0">
                <a:latin typeface="Bookman Old Style" pitchFamily="18" charset="0"/>
                <a:ea typeface="Cambria Math" pitchFamily="18" charset="0"/>
              </a:rPr>
              <a:t>math</a:t>
            </a:r>
            <a:endParaRPr lang="en-GB" sz="40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/>
              <a:t>To recognize numbers</a:t>
            </a:r>
          </a:p>
          <a:p>
            <a:r>
              <a:rPr lang="en-GB" dirty="0"/>
              <a:t>To form sets of objects</a:t>
            </a:r>
          </a:p>
          <a:p>
            <a:r>
              <a:rPr lang="en-GB" dirty="0"/>
              <a:t>To relate number to quantity and vice versa</a:t>
            </a:r>
          </a:p>
          <a:p>
            <a:r>
              <a:rPr lang="en-GB" dirty="0"/>
              <a:t>To count ascending and descending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Escuela infantil castillo de Blanca: ABECEDARIOS CON CUBOS">
            <a:extLst>
              <a:ext uri="{FF2B5EF4-FFF2-40B4-BE49-F238E27FC236}">
                <a16:creationId xmlns:a16="http://schemas.microsoft.com/office/drawing/2014/main" id="{A75609F6-524B-186D-382E-FF9D92CF4E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122413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954" y="3645024"/>
            <a:ext cx="7504454" cy="293607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</TotalTime>
  <Words>692</Words>
  <Application>Microsoft Office PowerPoint</Application>
  <PresentationFormat>On-screen Show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Bookman Old Style</vt:lpstr>
      <vt:lpstr>Calibri</vt:lpstr>
      <vt:lpstr>Cambria Math</vt:lpstr>
      <vt:lpstr>Century Schoolbook</vt:lpstr>
      <vt:lpstr>Courier New</vt:lpstr>
      <vt:lpstr>Symbol</vt:lpstr>
      <vt:lpstr>Times New Roman</vt:lpstr>
      <vt:lpstr>Wingdings</vt:lpstr>
      <vt:lpstr>Wingdings 2</vt:lpstr>
      <vt:lpstr>Oriel</vt:lpstr>
      <vt:lpstr>KINDERGARTEN WITH EXTENDED PROGRAM “MIHAI EMINESCU", TG-JIU, GORJ</vt:lpstr>
      <vt:lpstr>the steam approach in education</vt:lpstr>
      <vt:lpstr>PowerPoint Presentation</vt:lpstr>
      <vt:lpstr>            </vt:lpstr>
      <vt:lpstr>science</vt:lpstr>
      <vt:lpstr>                                 technology</vt:lpstr>
      <vt:lpstr>                                                          engineering</vt:lpstr>
      <vt:lpstr>                                          the art</vt:lpstr>
      <vt:lpstr>         math</vt:lpstr>
      <vt:lpstr>During the preschool activity, the following succeeded: </vt:lpstr>
      <vt:lpstr>Photos: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x</cp:lastModifiedBy>
  <cp:revision>26</cp:revision>
  <dcterms:created xsi:type="dcterms:W3CDTF">2023-06-01T16:20:40Z</dcterms:created>
  <dcterms:modified xsi:type="dcterms:W3CDTF">2023-10-10T07:04:55Z</dcterms:modified>
</cp:coreProperties>
</file>