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5" r:id="rId3"/>
    <p:sldId id="258" r:id="rId4"/>
    <p:sldId id="259" r:id="rId5"/>
    <p:sldId id="260" r:id="rId6"/>
    <p:sldId id="261" r:id="rId7"/>
    <p:sldId id="262" r:id="rId8"/>
    <p:sldId id="266" r:id="rId9"/>
    <p:sldId id="267"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618"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14" name="Titlu 13"/>
          <p:cNvSpPr>
            <a:spLocks noGrp="1"/>
          </p:cNvSpPr>
          <p:nvPr>
            <p:ph type="ctrTitle"/>
          </p:nvPr>
        </p:nvSpPr>
        <p:spPr>
          <a:xfrm>
            <a:off x="1432560" y="359898"/>
            <a:ext cx="7406640" cy="1472184"/>
          </a:xfrm>
        </p:spPr>
        <p:txBody>
          <a:bodyPr anchor="b"/>
          <a:lstStyle>
            <a:lvl1pPr algn="l">
              <a:defRPr/>
            </a:lvl1pPr>
            <a:extLst/>
          </a:lstStyle>
          <a:p>
            <a:r>
              <a:rPr kumimoji="0" lang="ro-RO"/>
              <a:t>Faceți clic pentru a edita stilul de titlu Coordonator</a:t>
            </a:r>
            <a:endParaRPr kumimoji="0" lang="en-US"/>
          </a:p>
        </p:txBody>
      </p:sp>
      <p:sp>
        <p:nvSpPr>
          <p:cNvPr id="22" name="Subtitlu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o-RO"/>
              <a:t>Faceți clic pentru editarea stilului de subtitlu al coordonatorului</a:t>
            </a:r>
            <a:endParaRPr kumimoji="0" lang="en-US"/>
          </a:p>
        </p:txBody>
      </p:sp>
      <p:sp>
        <p:nvSpPr>
          <p:cNvPr id="7" name="Substituent dată 6"/>
          <p:cNvSpPr>
            <a:spLocks noGrp="1"/>
          </p:cNvSpPr>
          <p:nvPr>
            <p:ph type="dt" sz="half" idx="10"/>
          </p:nvPr>
        </p:nvSpPr>
        <p:spPr/>
        <p:txBody>
          <a:bodyPr/>
          <a:lstStyle/>
          <a:p>
            <a:fld id="{8114B9F6-7505-4592-A9E3-C4EE26DBC67F}" type="datetimeFigureOut">
              <a:rPr lang="en-US" smtClean="0"/>
              <a:t>10/10/2023</a:t>
            </a:fld>
            <a:endParaRPr lang="en-US"/>
          </a:p>
        </p:txBody>
      </p:sp>
      <p:sp>
        <p:nvSpPr>
          <p:cNvPr id="20" name="Substituent subsol 19"/>
          <p:cNvSpPr>
            <a:spLocks noGrp="1"/>
          </p:cNvSpPr>
          <p:nvPr>
            <p:ph type="ftr" sz="quarter" idx="11"/>
          </p:nvPr>
        </p:nvSpPr>
        <p:spPr/>
        <p:txBody>
          <a:bodyPr/>
          <a:lstStyle/>
          <a:p>
            <a:endParaRPr lang="en-US"/>
          </a:p>
        </p:txBody>
      </p:sp>
      <p:sp>
        <p:nvSpPr>
          <p:cNvPr id="10" name="Substituent număr diapozitiv 9"/>
          <p:cNvSpPr>
            <a:spLocks noGrp="1"/>
          </p:cNvSpPr>
          <p:nvPr>
            <p:ph type="sldNum" sz="quarter" idx="12"/>
          </p:nvPr>
        </p:nvSpPr>
        <p:spPr/>
        <p:txBody>
          <a:bodyPr/>
          <a:lstStyle/>
          <a:p>
            <a:fld id="{92904660-B640-4CA0-99DF-13ABB87D71B1}" type="slidenum">
              <a:rPr lang="en-US" smtClean="0"/>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kumimoji="0" lang="ro-RO"/>
              <a:t>Faceți clic pentru a edita stilul de titlu Coordonator</a:t>
            </a:r>
            <a:endParaRPr kumimoji="0" lang="en-US"/>
          </a:p>
        </p:txBody>
      </p:sp>
      <p:sp>
        <p:nvSpPr>
          <p:cNvPr id="3" name="Substituent text vertical 2"/>
          <p:cNvSpPr>
            <a:spLocks noGrp="1"/>
          </p:cNvSpPr>
          <p:nvPr>
            <p:ph type="body" orient="vert" idx="1"/>
          </p:nvPr>
        </p:nvSpPr>
        <p:spPr/>
        <p:txBody>
          <a:bodyPr vert="eaVert"/>
          <a:lstStyle/>
          <a:p>
            <a:pPr lvl="0" eaLnBrk="1" latinLnBrk="0" hangingPunct="1"/>
            <a:r>
              <a:rPr lang="ro-RO"/>
              <a:t>Faceți clic pentru a edita stilurile de text Coordonator</a:t>
            </a:r>
          </a:p>
          <a:p>
            <a:pPr lvl="1" eaLnBrk="1" latinLnBrk="0" hangingPunct="1"/>
            <a:r>
              <a:rPr lang="ro-RO"/>
              <a:t>Al doilea nivel</a:t>
            </a:r>
          </a:p>
          <a:p>
            <a:pPr lvl="2" eaLnBrk="1" latinLnBrk="0" hangingPunct="1"/>
            <a:r>
              <a:rPr lang="ro-RO"/>
              <a:t>Al treilea nivel</a:t>
            </a:r>
          </a:p>
          <a:p>
            <a:pPr lvl="3" eaLnBrk="1" latinLnBrk="0" hangingPunct="1"/>
            <a:r>
              <a:rPr lang="ro-RO"/>
              <a:t>Al patrulea nivel</a:t>
            </a:r>
          </a:p>
          <a:p>
            <a:pPr lvl="4" eaLnBrk="1" latinLnBrk="0" hangingPunct="1"/>
            <a:r>
              <a:rPr lang="ro-RO"/>
              <a:t>Al cincilea nivel</a:t>
            </a:r>
            <a:endParaRPr kumimoji="0" lang="en-US"/>
          </a:p>
        </p:txBody>
      </p:sp>
      <p:sp>
        <p:nvSpPr>
          <p:cNvPr id="4" name="Substituent dată 3"/>
          <p:cNvSpPr>
            <a:spLocks noGrp="1"/>
          </p:cNvSpPr>
          <p:nvPr>
            <p:ph type="dt" sz="half" idx="10"/>
          </p:nvPr>
        </p:nvSpPr>
        <p:spPr/>
        <p:txBody>
          <a:bodyPr/>
          <a:lstStyle/>
          <a:p>
            <a:fld id="{8114B9F6-7505-4592-A9E3-C4EE26DBC67F}" type="datetimeFigureOut">
              <a:rPr lang="en-US" smtClean="0"/>
              <a:t>10/10/2023</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92904660-B640-4CA0-99DF-13ABB87D71B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6858000" y="274639"/>
            <a:ext cx="1828800" cy="5851525"/>
          </a:xfrm>
        </p:spPr>
        <p:txBody>
          <a:bodyPr vert="eaVert"/>
          <a:lstStyle/>
          <a:p>
            <a:r>
              <a:rPr kumimoji="0" lang="ro-RO"/>
              <a:t>Faceți clic pentru a edita stilul de titlu Coordonator</a:t>
            </a:r>
            <a:endParaRPr kumimoji="0" lang="en-US"/>
          </a:p>
        </p:txBody>
      </p:sp>
      <p:sp>
        <p:nvSpPr>
          <p:cNvPr id="3" name="Substituent text vertical 2"/>
          <p:cNvSpPr>
            <a:spLocks noGrp="1"/>
          </p:cNvSpPr>
          <p:nvPr>
            <p:ph type="body" orient="vert" idx="1"/>
          </p:nvPr>
        </p:nvSpPr>
        <p:spPr>
          <a:xfrm>
            <a:off x="1143000" y="274640"/>
            <a:ext cx="5562600" cy="5851525"/>
          </a:xfrm>
        </p:spPr>
        <p:txBody>
          <a:bodyPr vert="eaVert"/>
          <a:lstStyle/>
          <a:p>
            <a:pPr lvl="0" eaLnBrk="1" latinLnBrk="0" hangingPunct="1"/>
            <a:r>
              <a:rPr lang="ro-RO"/>
              <a:t>Faceți clic pentru a edita stilurile de text Coordonator</a:t>
            </a:r>
          </a:p>
          <a:p>
            <a:pPr lvl="1" eaLnBrk="1" latinLnBrk="0" hangingPunct="1"/>
            <a:r>
              <a:rPr lang="ro-RO"/>
              <a:t>Al doilea nivel</a:t>
            </a:r>
          </a:p>
          <a:p>
            <a:pPr lvl="2" eaLnBrk="1" latinLnBrk="0" hangingPunct="1"/>
            <a:r>
              <a:rPr lang="ro-RO"/>
              <a:t>Al treilea nivel</a:t>
            </a:r>
          </a:p>
          <a:p>
            <a:pPr lvl="3" eaLnBrk="1" latinLnBrk="0" hangingPunct="1"/>
            <a:r>
              <a:rPr lang="ro-RO"/>
              <a:t>Al patrulea nivel</a:t>
            </a:r>
          </a:p>
          <a:p>
            <a:pPr lvl="4" eaLnBrk="1" latinLnBrk="0" hangingPunct="1"/>
            <a:r>
              <a:rPr lang="ro-RO"/>
              <a:t>Al cincilea nivel</a:t>
            </a:r>
            <a:endParaRPr kumimoji="0" lang="en-US"/>
          </a:p>
        </p:txBody>
      </p:sp>
      <p:sp>
        <p:nvSpPr>
          <p:cNvPr id="4" name="Substituent dată 3"/>
          <p:cNvSpPr>
            <a:spLocks noGrp="1"/>
          </p:cNvSpPr>
          <p:nvPr>
            <p:ph type="dt" sz="half" idx="10"/>
          </p:nvPr>
        </p:nvSpPr>
        <p:spPr/>
        <p:txBody>
          <a:bodyPr/>
          <a:lstStyle/>
          <a:p>
            <a:fld id="{8114B9F6-7505-4592-A9E3-C4EE26DBC67F}" type="datetimeFigureOut">
              <a:rPr lang="en-US" smtClean="0"/>
              <a:t>10/10/2023</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92904660-B640-4CA0-99DF-13ABB87D71B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kumimoji="0" lang="ro-RO"/>
              <a:t>Faceți clic pentru a edita stilul de titlu Coordonator</a:t>
            </a:r>
            <a:endParaRPr kumimoji="0" lang="en-US"/>
          </a:p>
        </p:txBody>
      </p:sp>
      <p:sp>
        <p:nvSpPr>
          <p:cNvPr id="3" name="Substituent conținut 2"/>
          <p:cNvSpPr>
            <a:spLocks noGrp="1"/>
          </p:cNvSpPr>
          <p:nvPr>
            <p:ph idx="1"/>
          </p:nvPr>
        </p:nvSpPr>
        <p:spPr/>
        <p:txBody>
          <a:bodyPr/>
          <a:lstStyle/>
          <a:p>
            <a:pPr lvl="0" eaLnBrk="1" latinLnBrk="0" hangingPunct="1"/>
            <a:r>
              <a:rPr lang="ro-RO"/>
              <a:t>Faceți clic pentru a edita stilurile de text Coordonator</a:t>
            </a:r>
          </a:p>
          <a:p>
            <a:pPr lvl="1" eaLnBrk="1" latinLnBrk="0" hangingPunct="1"/>
            <a:r>
              <a:rPr lang="ro-RO"/>
              <a:t>Al doilea nivel</a:t>
            </a:r>
          </a:p>
          <a:p>
            <a:pPr lvl="2" eaLnBrk="1" latinLnBrk="0" hangingPunct="1"/>
            <a:r>
              <a:rPr lang="ro-RO"/>
              <a:t>Al treilea nivel</a:t>
            </a:r>
          </a:p>
          <a:p>
            <a:pPr lvl="3" eaLnBrk="1" latinLnBrk="0" hangingPunct="1"/>
            <a:r>
              <a:rPr lang="ro-RO"/>
              <a:t>Al patrulea nivel</a:t>
            </a:r>
          </a:p>
          <a:p>
            <a:pPr lvl="4" eaLnBrk="1" latinLnBrk="0" hangingPunct="1"/>
            <a:r>
              <a:rPr lang="ro-RO"/>
              <a:t>Al cincilea nivel</a:t>
            </a:r>
            <a:endParaRPr kumimoji="0" lang="en-US"/>
          </a:p>
        </p:txBody>
      </p:sp>
      <p:sp>
        <p:nvSpPr>
          <p:cNvPr id="4" name="Substituent dată 3"/>
          <p:cNvSpPr>
            <a:spLocks noGrp="1"/>
          </p:cNvSpPr>
          <p:nvPr>
            <p:ph type="dt" sz="half" idx="10"/>
          </p:nvPr>
        </p:nvSpPr>
        <p:spPr/>
        <p:txBody>
          <a:bodyPr/>
          <a:lstStyle/>
          <a:p>
            <a:fld id="{8114B9F6-7505-4592-A9E3-C4EE26DBC67F}" type="datetimeFigureOut">
              <a:rPr lang="en-US" smtClean="0"/>
              <a:t>10/10/2023</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92904660-B640-4CA0-99DF-13ABB87D71B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ntet secțiune">
    <p:spTree>
      <p:nvGrpSpPr>
        <p:cNvPr id="1" name=""/>
        <p:cNvGrpSpPr/>
        <p:nvPr/>
      </p:nvGrpSpPr>
      <p:grpSpPr>
        <a:xfrm>
          <a:off x="0" y="0"/>
          <a:ext cx="0" cy="0"/>
          <a:chOff x="0" y="0"/>
          <a:chExt cx="0" cy="0"/>
        </a:xfrm>
      </p:grpSpPr>
      <p:sp>
        <p:nvSpPr>
          <p:cNvPr id="7" name="Dreptunghi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u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o-RO"/>
              <a:t>Faceți clic pentru a edita stilul de titlu Coordonator</a:t>
            </a:r>
            <a:endParaRPr kumimoji="0" lang="en-US"/>
          </a:p>
        </p:txBody>
      </p:sp>
      <p:sp>
        <p:nvSpPr>
          <p:cNvPr id="3" name="Substituent text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o-RO"/>
              <a:t>Faceți clic pentru a edita stilurile de text Coordonator</a:t>
            </a:r>
          </a:p>
        </p:txBody>
      </p:sp>
      <p:sp>
        <p:nvSpPr>
          <p:cNvPr id="4" name="Substituent dată 3"/>
          <p:cNvSpPr>
            <a:spLocks noGrp="1"/>
          </p:cNvSpPr>
          <p:nvPr>
            <p:ph type="dt" sz="half" idx="10"/>
          </p:nvPr>
        </p:nvSpPr>
        <p:spPr/>
        <p:txBody>
          <a:bodyPr/>
          <a:lstStyle/>
          <a:p>
            <a:fld id="{8114B9F6-7505-4592-A9E3-C4EE26DBC67F}" type="datetimeFigureOut">
              <a:rPr lang="en-US" smtClean="0"/>
              <a:t>10/10/2023</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92904660-B640-4CA0-99DF-13ABB87D71B1}" type="slidenum">
              <a:rPr lang="en-US" smtClean="0"/>
              <a:t>‹#›</a:t>
            </a:fld>
            <a:endParaRPr lang="en-US"/>
          </a:p>
        </p:txBody>
      </p:sp>
      <p:sp>
        <p:nvSpPr>
          <p:cNvPr id="10" name="Dreptunghi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a:xfrm>
            <a:off x="1435608" y="274320"/>
            <a:ext cx="7498080" cy="1143000"/>
          </a:xfrm>
        </p:spPr>
        <p:txBody>
          <a:bodyPr/>
          <a:lstStyle/>
          <a:p>
            <a:r>
              <a:rPr kumimoji="0" lang="ro-RO"/>
              <a:t>Faceți clic pentru a edita stilul de titlu Coordonator</a:t>
            </a:r>
            <a:endParaRPr kumimoji="0" lang="en-US"/>
          </a:p>
        </p:txBody>
      </p:sp>
      <p:sp>
        <p:nvSpPr>
          <p:cNvPr id="3" name="Substituent conținut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o-RO"/>
              <a:t>Faceți clic pentru a edita stilurile de text Coordonator</a:t>
            </a:r>
          </a:p>
          <a:p>
            <a:pPr lvl="1" eaLnBrk="1" latinLnBrk="0" hangingPunct="1"/>
            <a:r>
              <a:rPr lang="ro-RO"/>
              <a:t>Al doilea nivel</a:t>
            </a:r>
          </a:p>
          <a:p>
            <a:pPr lvl="2" eaLnBrk="1" latinLnBrk="0" hangingPunct="1"/>
            <a:r>
              <a:rPr lang="ro-RO"/>
              <a:t>Al treilea nivel</a:t>
            </a:r>
          </a:p>
          <a:p>
            <a:pPr lvl="3" eaLnBrk="1" latinLnBrk="0" hangingPunct="1"/>
            <a:r>
              <a:rPr lang="ro-RO"/>
              <a:t>Al patrulea nivel</a:t>
            </a:r>
          </a:p>
          <a:p>
            <a:pPr lvl="4" eaLnBrk="1" latinLnBrk="0" hangingPunct="1"/>
            <a:r>
              <a:rPr lang="ro-RO"/>
              <a:t>Al cincilea nivel</a:t>
            </a:r>
            <a:endParaRPr kumimoji="0" lang="en-US"/>
          </a:p>
        </p:txBody>
      </p:sp>
      <p:sp>
        <p:nvSpPr>
          <p:cNvPr id="4" name="Substituent conținut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o-RO"/>
              <a:t>Faceți clic pentru a edita stilurile de text Coordonator</a:t>
            </a:r>
          </a:p>
          <a:p>
            <a:pPr lvl="1" eaLnBrk="1" latinLnBrk="0" hangingPunct="1"/>
            <a:r>
              <a:rPr lang="ro-RO"/>
              <a:t>Al doilea nivel</a:t>
            </a:r>
          </a:p>
          <a:p>
            <a:pPr lvl="2" eaLnBrk="1" latinLnBrk="0" hangingPunct="1"/>
            <a:r>
              <a:rPr lang="ro-RO"/>
              <a:t>Al treilea nivel</a:t>
            </a:r>
          </a:p>
          <a:p>
            <a:pPr lvl="3" eaLnBrk="1" latinLnBrk="0" hangingPunct="1"/>
            <a:r>
              <a:rPr lang="ro-RO"/>
              <a:t>Al patrulea nivel</a:t>
            </a:r>
          </a:p>
          <a:p>
            <a:pPr lvl="4" eaLnBrk="1" latinLnBrk="0" hangingPunct="1"/>
            <a:r>
              <a:rPr lang="ro-RO"/>
              <a:t>Al cincilea nivel</a:t>
            </a:r>
            <a:endParaRPr kumimoji="0" lang="en-US"/>
          </a:p>
        </p:txBody>
      </p:sp>
      <p:sp>
        <p:nvSpPr>
          <p:cNvPr id="5" name="Substituent dată 4"/>
          <p:cNvSpPr>
            <a:spLocks noGrp="1"/>
          </p:cNvSpPr>
          <p:nvPr>
            <p:ph type="dt" sz="half" idx="10"/>
          </p:nvPr>
        </p:nvSpPr>
        <p:spPr/>
        <p:txBody>
          <a:bodyPr/>
          <a:lstStyle/>
          <a:p>
            <a:fld id="{8114B9F6-7505-4592-A9E3-C4EE26DBC67F}" type="datetimeFigureOut">
              <a:rPr lang="en-US" smtClean="0"/>
              <a:t>10/10/2023</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92904660-B640-4CA0-99DF-13ABB87D71B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o-RO"/>
              <a:t>Faceți clic pentru a edita stilul de titlu Coordonator</a:t>
            </a:r>
            <a:endParaRPr kumimoji="0" lang="en-US"/>
          </a:p>
        </p:txBody>
      </p:sp>
      <p:sp>
        <p:nvSpPr>
          <p:cNvPr id="3" name="Substituent text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o-RO"/>
              <a:t>Faceți clic pentru a edita stilurile de text Coordonator</a:t>
            </a:r>
          </a:p>
        </p:txBody>
      </p:sp>
      <p:sp>
        <p:nvSpPr>
          <p:cNvPr id="4" name="Substituent text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o-RO"/>
              <a:t>Faceți clic pentru a edita stilurile de text Coordonator</a:t>
            </a:r>
          </a:p>
        </p:txBody>
      </p:sp>
      <p:sp>
        <p:nvSpPr>
          <p:cNvPr id="5" name="Substituent conținut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o-RO"/>
              <a:t>Faceți clic pentru a edita stilurile de text Coordonator</a:t>
            </a:r>
          </a:p>
          <a:p>
            <a:pPr lvl="1" eaLnBrk="1" latinLnBrk="0" hangingPunct="1"/>
            <a:r>
              <a:rPr lang="ro-RO"/>
              <a:t>Al doilea nivel</a:t>
            </a:r>
          </a:p>
          <a:p>
            <a:pPr lvl="2" eaLnBrk="1" latinLnBrk="0" hangingPunct="1"/>
            <a:r>
              <a:rPr lang="ro-RO"/>
              <a:t>Al treilea nivel</a:t>
            </a:r>
          </a:p>
          <a:p>
            <a:pPr lvl="3" eaLnBrk="1" latinLnBrk="0" hangingPunct="1"/>
            <a:r>
              <a:rPr lang="ro-RO"/>
              <a:t>Al patrulea nivel</a:t>
            </a:r>
          </a:p>
          <a:p>
            <a:pPr lvl="4" eaLnBrk="1" latinLnBrk="0" hangingPunct="1"/>
            <a:r>
              <a:rPr lang="ro-RO"/>
              <a:t>Al cincilea nivel</a:t>
            </a:r>
            <a:endParaRPr kumimoji="0" lang="en-US"/>
          </a:p>
        </p:txBody>
      </p:sp>
      <p:sp>
        <p:nvSpPr>
          <p:cNvPr id="6" name="Substituent conținut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o-RO"/>
              <a:t>Faceți clic pentru a edita stilurile de text Coordonator</a:t>
            </a:r>
          </a:p>
          <a:p>
            <a:pPr lvl="1" eaLnBrk="1" latinLnBrk="0" hangingPunct="1"/>
            <a:r>
              <a:rPr lang="ro-RO"/>
              <a:t>Al doilea nivel</a:t>
            </a:r>
          </a:p>
          <a:p>
            <a:pPr lvl="2" eaLnBrk="1" latinLnBrk="0" hangingPunct="1"/>
            <a:r>
              <a:rPr lang="ro-RO"/>
              <a:t>Al treilea nivel</a:t>
            </a:r>
          </a:p>
          <a:p>
            <a:pPr lvl="3" eaLnBrk="1" latinLnBrk="0" hangingPunct="1"/>
            <a:r>
              <a:rPr lang="ro-RO"/>
              <a:t>Al patrulea nivel</a:t>
            </a:r>
          </a:p>
          <a:p>
            <a:pPr lvl="4" eaLnBrk="1" latinLnBrk="0" hangingPunct="1"/>
            <a:r>
              <a:rPr lang="ro-RO"/>
              <a:t>Al cincilea nivel</a:t>
            </a:r>
            <a:endParaRPr kumimoji="0" lang="en-US"/>
          </a:p>
        </p:txBody>
      </p:sp>
      <p:sp>
        <p:nvSpPr>
          <p:cNvPr id="7" name="Substituent dată 6"/>
          <p:cNvSpPr>
            <a:spLocks noGrp="1"/>
          </p:cNvSpPr>
          <p:nvPr>
            <p:ph type="dt" sz="half" idx="10"/>
          </p:nvPr>
        </p:nvSpPr>
        <p:spPr/>
        <p:txBody>
          <a:bodyPr/>
          <a:lstStyle/>
          <a:p>
            <a:fld id="{8114B9F6-7505-4592-A9E3-C4EE26DBC67F}" type="datetimeFigureOut">
              <a:rPr lang="en-US" smtClean="0"/>
              <a:t>10/10/2023</a:t>
            </a:fld>
            <a:endParaRPr lang="en-US"/>
          </a:p>
        </p:txBody>
      </p:sp>
      <p:sp>
        <p:nvSpPr>
          <p:cNvPr id="8" name="Substituent subsol 7"/>
          <p:cNvSpPr>
            <a:spLocks noGrp="1"/>
          </p:cNvSpPr>
          <p:nvPr>
            <p:ph type="ftr" sz="quarter" idx="11"/>
          </p:nvPr>
        </p:nvSpPr>
        <p:spPr/>
        <p:txBody>
          <a:bodyPr/>
          <a:lstStyle/>
          <a:p>
            <a:endParaRPr lang="en-US"/>
          </a:p>
        </p:txBody>
      </p:sp>
      <p:sp>
        <p:nvSpPr>
          <p:cNvPr id="9" name="Substituent număr diapozitiv 8"/>
          <p:cNvSpPr>
            <a:spLocks noGrp="1"/>
          </p:cNvSpPr>
          <p:nvPr>
            <p:ph type="sldNum" sz="quarter" idx="12"/>
          </p:nvPr>
        </p:nvSpPr>
        <p:spPr/>
        <p:txBody>
          <a:bodyPr/>
          <a:lstStyle/>
          <a:p>
            <a:fld id="{92904660-B640-4CA0-99DF-13ABB87D71B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a:xfrm>
            <a:off x="1435608" y="274320"/>
            <a:ext cx="7498080" cy="1143000"/>
          </a:xfrm>
        </p:spPr>
        <p:txBody>
          <a:bodyPr anchor="ctr"/>
          <a:lstStyle/>
          <a:p>
            <a:r>
              <a:rPr kumimoji="0" lang="ro-RO"/>
              <a:t>Faceți clic pentru a edita stilul de titlu Coordonator</a:t>
            </a:r>
            <a:endParaRPr kumimoji="0" lang="en-US"/>
          </a:p>
        </p:txBody>
      </p:sp>
      <p:sp>
        <p:nvSpPr>
          <p:cNvPr id="3" name="Substituent dată 2"/>
          <p:cNvSpPr>
            <a:spLocks noGrp="1"/>
          </p:cNvSpPr>
          <p:nvPr>
            <p:ph type="dt" sz="half" idx="10"/>
          </p:nvPr>
        </p:nvSpPr>
        <p:spPr/>
        <p:txBody>
          <a:bodyPr/>
          <a:lstStyle/>
          <a:p>
            <a:fld id="{8114B9F6-7505-4592-A9E3-C4EE26DBC67F}" type="datetimeFigureOut">
              <a:rPr lang="en-US" smtClean="0"/>
              <a:t>10/10/2023</a:t>
            </a:fld>
            <a:endParaRPr lang="en-US"/>
          </a:p>
        </p:txBody>
      </p:sp>
      <p:sp>
        <p:nvSpPr>
          <p:cNvPr id="4" name="Substituent subsol 3"/>
          <p:cNvSpPr>
            <a:spLocks noGrp="1"/>
          </p:cNvSpPr>
          <p:nvPr>
            <p:ph type="ftr" sz="quarter" idx="11"/>
          </p:nvPr>
        </p:nvSpPr>
        <p:spPr/>
        <p:txBody>
          <a:bodyPr/>
          <a:lstStyle/>
          <a:p>
            <a:endParaRPr lang="en-US"/>
          </a:p>
        </p:txBody>
      </p:sp>
      <p:sp>
        <p:nvSpPr>
          <p:cNvPr id="5" name="Substituent număr diapozitiv 4"/>
          <p:cNvSpPr>
            <a:spLocks noGrp="1"/>
          </p:cNvSpPr>
          <p:nvPr>
            <p:ph type="sldNum" sz="quarter" idx="12"/>
          </p:nvPr>
        </p:nvSpPr>
        <p:spPr/>
        <p:txBody>
          <a:bodyPr/>
          <a:lstStyle/>
          <a:p>
            <a:fld id="{92904660-B640-4CA0-99DF-13ABB87D71B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Necompletat">
    <p:spTree>
      <p:nvGrpSpPr>
        <p:cNvPr id="1" name=""/>
        <p:cNvGrpSpPr/>
        <p:nvPr/>
      </p:nvGrpSpPr>
      <p:grpSpPr>
        <a:xfrm>
          <a:off x="0" y="0"/>
          <a:ext cx="0" cy="0"/>
          <a:chOff x="0" y="0"/>
          <a:chExt cx="0" cy="0"/>
        </a:xfrm>
      </p:grpSpPr>
      <p:sp>
        <p:nvSpPr>
          <p:cNvPr id="5" name="Dreptunghi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Substituent dată 1"/>
          <p:cNvSpPr>
            <a:spLocks noGrp="1"/>
          </p:cNvSpPr>
          <p:nvPr>
            <p:ph type="dt" sz="half" idx="10"/>
          </p:nvPr>
        </p:nvSpPr>
        <p:spPr/>
        <p:txBody>
          <a:bodyPr/>
          <a:lstStyle/>
          <a:p>
            <a:fld id="{8114B9F6-7505-4592-A9E3-C4EE26DBC67F}" type="datetimeFigureOut">
              <a:rPr lang="en-US" smtClean="0"/>
              <a:t>10/10/2023</a:t>
            </a:fld>
            <a:endParaRPr lang="en-US"/>
          </a:p>
        </p:txBody>
      </p:sp>
      <p:sp>
        <p:nvSpPr>
          <p:cNvPr id="3" name="Substituent subsol 2"/>
          <p:cNvSpPr>
            <a:spLocks noGrp="1"/>
          </p:cNvSpPr>
          <p:nvPr>
            <p:ph type="ftr" sz="quarter" idx="11"/>
          </p:nvPr>
        </p:nvSpPr>
        <p:spPr/>
        <p:txBody>
          <a:bodyPr/>
          <a:lstStyle/>
          <a:p>
            <a:endParaRPr lang="en-US"/>
          </a:p>
        </p:txBody>
      </p:sp>
      <p:sp>
        <p:nvSpPr>
          <p:cNvPr id="4" name="Substituent număr diapozitiv 3"/>
          <p:cNvSpPr>
            <a:spLocks noGrp="1"/>
          </p:cNvSpPr>
          <p:nvPr>
            <p:ph type="sldNum" sz="quarter" idx="12"/>
          </p:nvPr>
        </p:nvSpPr>
        <p:spPr/>
        <p:txBody>
          <a:bodyPr/>
          <a:lstStyle/>
          <a:p>
            <a:fld id="{92904660-B640-4CA0-99DF-13ABB87D71B1}" type="slidenum">
              <a:rPr lang="en-US" smtClean="0"/>
              <a:t>‹#›</a:t>
            </a:fld>
            <a:endParaRPr lang="en-US"/>
          </a:p>
        </p:txBody>
      </p:sp>
      <p:sp>
        <p:nvSpPr>
          <p:cNvPr id="6" name="Dreptunghi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o-RO"/>
              <a:t>Faceți clic pentru a edita stilul de titlu Coordonator</a:t>
            </a:r>
            <a:endParaRPr kumimoji="0" lang="en-US"/>
          </a:p>
        </p:txBody>
      </p:sp>
      <p:sp>
        <p:nvSpPr>
          <p:cNvPr id="3" name="Substituent text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o-RO"/>
              <a:t>Faceți clic pentru a edita stilurile de text Coordonator</a:t>
            </a:r>
          </a:p>
        </p:txBody>
      </p:sp>
      <p:sp>
        <p:nvSpPr>
          <p:cNvPr id="4" name="Substituent conținut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o-RO"/>
              <a:t>Faceți clic pentru a edita stilurile de text Coordonator</a:t>
            </a:r>
          </a:p>
          <a:p>
            <a:pPr lvl="1" eaLnBrk="1" latinLnBrk="0" hangingPunct="1"/>
            <a:r>
              <a:rPr lang="ro-RO"/>
              <a:t>Al doilea nivel</a:t>
            </a:r>
          </a:p>
          <a:p>
            <a:pPr lvl="2" eaLnBrk="1" latinLnBrk="0" hangingPunct="1"/>
            <a:r>
              <a:rPr lang="ro-RO"/>
              <a:t>Al treilea nivel</a:t>
            </a:r>
          </a:p>
          <a:p>
            <a:pPr lvl="3" eaLnBrk="1" latinLnBrk="0" hangingPunct="1"/>
            <a:r>
              <a:rPr lang="ro-RO"/>
              <a:t>Al patrulea nivel</a:t>
            </a:r>
          </a:p>
          <a:p>
            <a:pPr lvl="4" eaLnBrk="1" latinLnBrk="0" hangingPunct="1"/>
            <a:r>
              <a:rPr lang="ro-RO"/>
              <a:t>Al cincilea nivel</a:t>
            </a:r>
            <a:endParaRPr kumimoji="0" lang="en-US"/>
          </a:p>
        </p:txBody>
      </p:sp>
      <p:sp>
        <p:nvSpPr>
          <p:cNvPr id="5" name="Substituent dată 4"/>
          <p:cNvSpPr>
            <a:spLocks noGrp="1"/>
          </p:cNvSpPr>
          <p:nvPr>
            <p:ph type="dt" sz="half" idx="10"/>
          </p:nvPr>
        </p:nvSpPr>
        <p:spPr/>
        <p:txBody>
          <a:bodyPr/>
          <a:lstStyle/>
          <a:p>
            <a:fld id="{8114B9F6-7505-4592-A9E3-C4EE26DBC67F}" type="datetimeFigureOut">
              <a:rPr lang="en-US" smtClean="0"/>
              <a:t>10/10/2023</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92904660-B640-4CA0-99DF-13ABB87D71B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o-RO"/>
              <a:t>Faceți clic pentru a edita stilul de titlu Coordonator</a:t>
            </a:r>
            <a:endParaRPr kumimoji="0" lang="en-US"/>
          </a:p>
        </p:txBody>
      </p:sp>
      <p:sp>
        <p:nvSpPr>
          <p:cNvPr id="5" name="Substituent dată 4"/>
          <p:cNvSpPr>
            <a:spLocks noGrp="1"/>
          </p:cNvSpPr>
          <p:nvPr>
            <p:ph type="dt" sz="half" idx="10"/>
          </p:nvPr>
        </p:nvSpPr>
        <p:spPr/>
        <p:txBody>
          <a:bodyPr/>
          <a:lstStyle/>
          <a:p>
            <a:fld id="{8114B9F6-7505-4592-A9E3-C4EE26DBC67F}" type="datetimeFigureOut">
              <a:rPr lang="en-US" smtClean="0"/>
              <a:t>10/10/2023</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92904660-B640-4CA0-99DF-13ABB87D71B1}" type="slidenum">
              <a:rPr lang="en-US" smtClean="0"/>
              <a:t>‹#›</a:t>
            </a:fld>
            <a:endParaRPr lang="en-US"/>
          </a:p>
        </p:txBody>
      </p:sp>
      <p:sp>
        <p:nvSpPr>
          <p:cNvPr id="8" name="Dreptunghi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Substituent imagin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o-RO"/>
              <a:t>Faceți clic pe pictogramă pentru a adăuga o imagine</a:t>
            </a:r>
            <a:endParaRPr kumimoji="0" lang="en-US" dirty="0"/>
          </a:p>
        </p:txBody>
      </p:sp>
      <p:sp>
        <p:nvSpPr>
          <p:cNvPr id="9" name="Schemă logică: Proce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Schemă logică: Proce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Substituent text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o-RO"/>
              <a:t>Faceți clic pentru a edita stilurile de text Coordonator</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adială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Tor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reptunghi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Substituent titlu 4"/>
          <p:cNvSpPr>
            <a:spLocks noGrp="1"/>
          </p:cNvSpPr>
          <p:nvPr>
            <p:ph type="title"/>
          </p:nvPr>
        </p:nvSpPr>
        <p:spPr>
          <a:xfrm>
            <a:off x="1435608" y="274638"/>
            <a:ext cx="7498080" cy="1143000"/>
          </a:xfrm>
          <a:prstGeom prst="rect">
            <a:avLst/>
          </a:prstGeom>
        </p:spPr>
        <p:txBody>
          <a:bodyPr anchor="ctr">
            <a:normAutofit/>
          </a:bodyPr>
          <a:lstStyle/>
          <a:p>
            <a:r>
              <a:rPr kumimoji="0" lang="ro-RO"/>
              <a:t>Faceți clic pentru a edita stilul de titlu Coordonator</a:t>
            </a:r>
            <a:endParaRPr kumimoji="0" lang="en-US"/>
          </a:p>
        </p:txBody>
      </p:sp>
      <p:sp>
        <p:nvSpPr>
          <p:cNvPr id="9" name="Substituent text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ro-RO"/>
              <a:t>Faceți clic pentru a edita stilurile de text Coordonator</a:t>
            </a:r>
          </a:p>
          <a:p>
            <a:pPr lvl="1" eaLnBrk="1" latinLnBrk="0" hangingPunct="1"/>
            <a:r>
              <a:rPr kumimoji="0" lang="ro-RO"/>
              <a:t>Al doilea nivel</a:t>
            </a:r>
          </a:p>
          <a:p>
            <a:pPr lvl="2" eaLnBrk="1" latinLnBrk="0" hangingPunct="1"/>
            <a:r>
              <a:rPr kumimoji="0" lang="ro-RO"/>
              <a:t>Al treilea nivel</a:t>
            </a:r>
          </a:p>
          <a:p>
            <a:pPr lvl="3" eaLnBrk="1" latinLnBrk="0" hangingPunct="1"/>
            <a:r>
              <a:rPr kumimoji="0" lang="ro-RO"/>
              <a:t>Al patrulea nivel</a:t>
            </a:r>
          </a:p>
          <a:p>
            <a:pPr lvl="4" eaLnBrk="1" latinLnBrk="0" hangingPunct="1"/>
            <a:r>
              <a:rPr kumimoji="0" lang="ro-RO"/>
              <a:t>Al cincilea nivel</a:t>
            </a:r>
            <a:endParaRPr kumimoji="0" lang="en-US"/>
          </a:p>
        </p:txBody>
      </p:sp>
      <p:sp>
        <p:nvSpPr>
          <p:cNvPr id="24" name="Substituent dată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8114B9F6-7505-4592-A9E3-C4EE26DBC67F}" type="datetimeFigureOut">
              <a:rPr lang="en-US" smtClean="0"/>
              <a:t>10/10/2023</a:t>
            </a:fld>
            <a:endParaRPr lang="en-US"/>
          </a:p>
        </p:txBody>
      </p:sp>
      <p:sp>
        <p:nvSpPr>
          <p:cNvPr id="10" name="Substituent subsol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ubstituent număr diapozitiv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92904660-B640-4CA0-99DF-13ABB87D71B1}" type="slidenum">
              <a:rPr lang="en-US" smtClean="0"/>
              <a:t>‹#›</a:t>
            </a:fld>
            <a:endParaRPr lang="en-US"/>
          </a:p>
        </p:txBody>
      </p:sp>
      <p:sp>
        <p:nvSpPr>
          <p:cNvPr id="15" name="Dreptunghi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6.jpeg"/><Relationship Id="rId4" Type="http://schemas.openxmlformats.org/officeDocument/2006/relationships/image" Target="../media/image7.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jpe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6.jpeg"/><Relationship Id="rId4" Type="http://schemas.openxmlformats.org/officeDocument/2006/relationships/image" Target="../media/image7.jpe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25.png"/><Relationship Id="rId5" Type="http://schemas.openxmlformats.org/officeDocument/2006/relationships/image" Target="../media/image6.jpeg"/><Relationship Id="rId10" Type="http://schemas.openxmlformats.org/officeDocument/2006/relationships/image" Target="../media/image24.png"/><Relationship Id="rId4" Type="http://schemas.openxmlformats.org/officeDocument/2006/relationships/image" Target="../media/image7.jpe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jpeg"/><Relationship Id="rId7" Type="http://schemas.openxmlformats.org/officeDocument/2006/relationships/image" Target="../media/image28.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The use of gamification in education"/>
          <p:cNvPicPr>
            <a:picLocks noChangeAspect="1" noChangeArrowheads="1"/>
          </p:cNvPicPr>
          <p:nvPr/>
        </p:nvPicPr>
        <p:blipFill>
          <a:blip r:embed="rId2" cstate="print"/>
          <a:srcRect/>
          <a:stretch>
            <a:fillRect/>
          </a:stretch>
        </p:blipFill>
        <p:spPr bwMode="auto">
          <a:xfrm>
            <a:off x="3071802" y="1643050"/>
            <a:ext cx="3214710" cy="2143140"/>
          </a:xfrm>
          <a:prstGeom prst="rect">
            <a:avLst/>
          </a:prstGeom>
          <a:noFill/>
        </p:spPr>
      </p:pic>
      <p:sp>
        <p:nvSpPr>
          <p:cNvPr id="4" name="Titlu 3"/>
          <p:cNvSpPr>
            <a:spLocks noGrp="1"/>
          </p:cNvSpPr>
          <p:nvPr>
            <p:ph type="ctrTitle"/>
          </p:nvPr>
        </p:nvSpPr>
        <p:spPr>
          <a:xfrm>
            <a:off x="685800" y="357167"/>
            <a:ext cx="8780929" cy="1214445"/>
          </a:xfrm>
        </p:spPr>
        <p:txBody>
          <a:bodyPr lIns="91440" tIns="45720" rIns="91440" bIns="45720" anchor="b">
            <a:normAutofit/>
          </a:bodyPr>
          <a:lstStyle/>
          <a:p>
            <a:pPr algn="ctr"/>
            <a:r>
              <a:rPr lang="ro-RO" sz="3200" dirty="0">
                <a:solidFill>
                  <a:schemeClr val="accent1"/>
                </a:solidFill>
                <a:latin typeface="Cambria Math"/>
                <a:ea typeface="Cambria Math"/>
                <a:cs typeface="+mj-lt"/>
              </a:rPr>
              <a:t>KINDERGARTEN WITH EXTENDED PROGRAM ,,MIHAI EMINESCU”, TG-JIU</a:t>
            </a:r>
            <a:endParaRPr lang="en-US" sz="3200" dirty="0">
              <a:solidFill>
                <a:schemeClr val="accent1"/>
              </a:solidFill>
              <a:latin typeface="Cambria Math"/>
              <a:ea typeface="Cambria Math"/>
              <a:cs typeface="+mj-lt"/>
            </a:endParaRPr>
          </a:p>
        </p:txBody>
      </p:sp>
      <p:sp>
        <p:nvSpPr>
          <p:cNvPr id="5" name="Subtitlu 4"/>
          <p:cNvSpPr>
            <a:spLocks noGrp="1"/>
          </p:cNvSpPr>
          <p:nvPr>
            <p:ph type="subTitle" idx="1"/>
          </p:nvPr>
        </p:nvSpPr>
        <p:spPr>
          <a:xfrm>
            <a:off x="1418924" y="1826547"/>
            <a:ext cx="6400800" cy="4500594"/>
          </a:xfrm>
        </p:spPr>
        <p:txBody>
          <a:bodyPr lIns="91440" tIns="0" rIns="91440" bIns="45720" anchor="t">
            <a:normAutofit lnSpcReduction="10000"/>
          </a:bodyPr>
          <a:lstStyle/>
          <a:p>
            <a:pPr marL="27305" algn="ctr"/>
            <a:endParaRPr lang="ro-RO" sz="3200" dirty="0">
              <a:solidFill>
                <a:srgbClr val="00B050"/>
              </a:solidFill>
              <a:latin typeface="Cambria Math" pitchFamily="18" charset="0"/>
              <a:ea typeface="Cambria Math" pitchFamily="18" charset="0"/>
            </a:endParaRPr>
          </a:p>
          <a:p>
            <a:pPr marL="27305" algn="ctr"/>
            <a:endParaRPr lang="ro-RO" sz="3200" dirty="0">
              <a:solidFill>
                <a:srgbClr val="00B050"/>
              </a:solidFill>
              <a:latin typeface="Cambria Math" pitchFamily="18" charset="0"/>
              <a:ea typeface="Cambria Math" pitchFamily="18" charset="0"/>
            </a:endParaRPr>
          </a:p>
          <a:p>
            <a:pPr marL="27305" algn="ctr"/>
            <a:endParaRPr lang="ro-RO" sz="2200" dirty="0">
              <a:solidFill>
                <a:srgbClr val="00B050"/>
              </a:solidFill>
              <a:latin typeface="Cambria Math" pitchFamily="18" charset="0"/>
              <a:ea typeface="Cambria Math" pitchFamily="18" charset="0"/>
            </a:endParaRPr>
          </a:p>
          <a:p>
            <a:pPr marL="27305" algn="ctr"/>
            <a:endParaRPr lang="ro-RO" sz="2200" dirty="0">
              <a:solidFill>
                <a:srgbClr val="00B050"/>
              </a:solidFill>
              <a:latin typeface="Cambria Math" pitchFamily="18" charset="0"/>
              <a:ea typeface="Cambria Math" pitchFamily="18" charset="0"/>
            </a:endParaRPr>
          </a:p>
          <a:p>
            <a:pPr marL="27305" algn="ctr"/>
            <a:endParaRPr lang="ro-RO" sz="2200" dirty="0">
              <a:solidFill>
                <a:srgbClr val="00B050"/>
              </a:solidFill>
              <a:latin typeface="Cambria Math" pitchFamily="18" charset="0"/>
              <a:ea typeface="Cambria Math" pitchFamily="18" charset="0"/>
            </a:endParaRPr>
          </a:p>
          <a:p>
            <a:pPr marL="27305" algn="ctr"/>
            <a:r>
              <a:rPr lang="ro-RO" sz="3200" dirty="0">
                <a:solidFill>
                  <a:schemeClr val="accent1"/>
                </a:solidFill>
                <a:latin typeface="Cambria Math"/>
                <a:ea typeface="Cambria Math"/>
              </a:rPr>
              <a:t>,,SPRING VITAMINS”</a:t>
            </a:r>
          </a:p>
          <a:p>
            <a:pPr marL="27305" algn="ctr"/>
            <a:endParaRPr lang="ro-RO" dirty="0">
              <a:solidFill>
                <a:schemeClr val="tx2">
                  <a:lumMod val="75000"/>
                </a:schemeClr>
              </a:solidFill>
            </a:endParaRPr>
          </a:p>
          <a:p>
            <a:pPr marL="27305" algn="ctr"/>
            <a:r>
              <a:rPr lang="ro-RO" dirty="0">
                <a:solidFill>
                  <a:srgbClr val="0070C0"/>
                </a:solidFill>
              </a:rPr>
              <a:t>GROUP ,,ŞTRUMFII”</a:t>
            </a:r>
          </a:p>
          <a:p>
            <a:pPr marL="27305" algn="ctr"/>
            <a:endParaRPr lang="ro-RO" dirty="0">
              <a:solidFill>
                <a:schemeClr val="tx1"/>
              </a:solidFill>
            </a:endParaRPr>
          </a:p>
          <a:p>
            <a:pPr marL="27305" algn="ctr"/>
            <a:r>
              <a:rPr lang="ro-RO" dirty="0">
                <a:solidFill>
                  <a:schemeClr val="accent1"/>
                </a:solidFill>
              </a:rPr>
              <a:t>PROF. FUGACIU MIHAELA</a:t>
            </a:r>
          </a:p>
          <a:p>
            <a:pPr marL="27305"/>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type="body" idx="4294967295"/>
          </p:nvPr>
        </p:nvSpPr>
        <p:spPr>
          <a:xfrm>
            <a:off x="928662" y="0"/>
            <a:ext cx="8215338" cy="2357430"/>
          </a:xfrm>
        </p:spPr>
        <p:txBody>
          <a:bodyPr lIns="91440" tIns="45720" rIns="91440" bIns="45720" anchor="t">
            <a:normAutofit/>
          </a:bodyPr>
          <a:lstStyle/>
          <a:p>
            <a:pPr indent="-283210">
              <a:lnSpc>
                <a:spcPct val="107000"/>
              </a:lnSpc>
              <a:spcAft>
                <a:spcPts val="800"/>
              </a:spcAft>
            </a:pPr>
            <a:r>
              <a:rPr lang="ro-RO" b="1" kern="100" spc="-15" dirty="0">
                <a:solidFill>
                  <a:srgbClr val="C00000"/>
                </a:solidFill>
                <a:latin typeface="Cambria Math"/>
                <a:ea typeface="Cambria Math"/>
                <a:cs typeface="Calibri"/>
              </a:rPr>
              <a:t>STEAM-</a:t>
            </a:r>
            <a:r>
              <a:rPr lang="ro-RO" kern="100" spc="-15" dirty="0">
                <a:solidFill>
                  <a:srgbClr val="C00000"/>
                </a:solidFill>
                <a:latin typeface="Cambria Math"/>
                <a:ea typeface="Cambria Math"/>
                <a:cs typeface="Calibri"/>
              </a:rPr>
              <a:t> </a:t>
            </a:r>
            <a:r>
              <a:rPr lang="en" kern="100" spc="-15" dirty="0">
                <a:solidFill>
                  <a:srgbClr val="C00000"/>
                </a:solidFill>
                <a:latin typeface="Cambria Math"/>
                <a:ea typeface="Cambria Math"/>
                <a:cs typeface="Calibri"/>
              </a:rPr>
              <a:t>is the English acronym for</a:t>
            </a:r>
            <a:r>
              <a:rPr lang="ro-RO" kern="100" spc="-15" dirty="0">
                <a:solidFill>
                  <a:srgbClr val="C00000"/>
                </a:solidFill>
                <a:latin typeface="Cambria Math"/>
                <a:ea typeface="Cambria Math"/>
                <a:cs typeface="Calibri"/>
              </a:rPr>
              <a:t> </a:t>
            </a:r>
            <a:r>
              <a:rPr lang="ro-RO" kern="100" spc="-15" err="1">
                <a:solidFill>
                  <a:srgbClr val="C00000"/>
                </a:solidFill>
                <a:latin typeface="Cambria Math"/>
                <a:ea typeface="Cambria Math"/>
                <a:cs typeface="Calibri"/>
              </a:rPr>
              <a:t>Science</a:t>
            </a:r>
            <a:r>
              <a:rPr lang="ro-RO" kern="100" spc="-15" dirty="0">
                <a:solidFill>
                  <a:srgbClr val="C00000"/>
                </a:solidFill>
                <a:latin typeface="Cambria Math"/>
                <a:ea typeface="Cambria Math"/>
                <a:cs typeface="Calibri"/>
              </a:rPr>
              <a:t>, Technology, Engineering, </a:t>
            </a:r>
            <a:r>
              <a:rPr lang="ro-RO" kern="100" spc="-15" err="1">
                <a:solidFill>
                  <a:srgbClr val="C00000"/>
                </a:solidFill>
                <a:latin typeface="Cambria Math"/>
                <a:ea typeface="Cambria Math"/>
                <a:cs typeface="Calibri"/>
              </a:rPr>
              <a:t>Art</a:t>
            </a:r>
            <a:r>
              <a:rPr lang="ro-RO" kern="100" spc="-15" dirty="0">
                <a:solidFill>
                  <a:srgbClr val="C00000"/>
                </a:solidFill>
                <a:latin typeface="Cambria Math"/>
                <a:ea typeface="Cambria Math"/>
                <a:cs typeface="Calibri"/>
              </a:rPr>
              <a:t> </a:t>
            </a:r>
            <a:r>
              <a:rPr lang="ro-RO" kern="100" spc="-15" err="1">
                <a:solidFill>
                  <a:srgbClr val="C00000"/>
                </a:solidFill>
                <a:latin typeface="Cambria Math"/>
                <a:ea typeface="Cambria Math"/>
                <a:cs typeface="Calibri"/>
              </a:rPr>
              <a:t>and</a:t>
            </a:r>
            <a:r>
              <a:rPr lang="ro-RO" kern="100" spc="-15" dirty="0">
                <a:solidFill>
                  <a:srgbClr val="C00000"/>
                </a:solidFill>
                <a:latin typeface="Cambria Math"/>
                <a:ea typeface="Cambria Math"/>
                <a:cs typeface="Calibri"/>
              </a:rPr>
              <a:t> </a:t>
            </a:r>
            <a:r>
              <a:rPr lang="ro-RO" kern="100" spc="-15" err="1">
                <a:solidFill>
                  <a:srgbClr val="C00000"/>
                </a:solidFill>
                <a:latin typeface="Cambria Math"/>
                <a:ea typeface="Cambria Math"/>
                <a:cs typeface="Calibri"/>
              </a:rPr>
              <a:t>Mathematics</a:t>
            </a:r>
            <a:r>
              <a:rPr lang="ro-RO" kern="100" spc="-15" dirty="0">
                <a:solidFill>
                  <a:srgbClr val="C00000"/>
                </a:solidFill>
                <a:latin typeface="Cambria Math"/>
                <a:ea typeface="Cambria Math"/>
                <a:cs typeface="Calibri"/>
              </a:rPr>
              <a:t>.</a:t>
            </a:r>
            <a:endParaRPr lang="en-US">
              <a:solidFill>
                <a:srgbClr val="C00000"/>
              </a:solidFill>
              <a:latin typeface="Cambria Math"/>
              <a:ea typeface="Cambria Math"/>
              <a:cs typeface="Calibri"/>
            </a:endParaRPr>
          </a:p>
        </p:txBody>
      </p:sp>
      <p:sp>
        <p:nvSpPr>
          <p:cNvPr id="4" name="Substituent conținut 3"/>
          <p:cNvSpPr>
            <a:spLocks noGrp="1"/>
          </p:cNvSpPr>
          <p:nvPr>
            <p:ph sz="half" idx="4294967295"/>
          </p:nvPr>
        </p:nvSpPr>
        <p:spPr>
          <a:xfrm>
            <a:off x="1000100" y="1643050"/>
            <a:ext cx="8143900" cy="2214579"/>
          </a:xfrm>
        </p:spPr>
        <p:txBody>
          <a:bodyPr lIns="91440" tIns="45720" rIns="91440" bIns="45720" anchor="t">
            <a:normAutofit/>
          </a:bodyPr>
          <a:lstStyle/>
          <a:p>
            <a:pPr indent="-283210"/>
            <a:r>
              <a:rPr lang="ro-RO" spc="-15" dirty="0">
                <a:solidFill>
                  <a:srgbClr val="C00000"/>
                </a:solidFill>
                <a:latin typeface="Cambria Math"/>
                <a:ea typeface="Cambria Math"/>
                <a:cs typeface="Arial"/>
              </a:rPr>
              <a:t>It </a:t>
            </a:r>
            <a:r>
              <a:rPr lang="ro-RO" spc="-15" dirty="0" err="1">
                <a:solidFill>
                  <a:srgbClr val="C00000"/>
                </a:solidFill>
                <a:latin typeface="Cambria Math"/>
                <a:ea typeface="Cambria Math"/>
                <a:cs typeface="Arial"/>
              </a:rPr>
              <a:t>is</a:t>
            </a:r>
            <a:r>
              <a:rPr lang="ro-RO" spc="-15" dirty="0">
                <a:solidFill>
                  <a:srgbClr val="C00000"/>
                </a:solidFill>
                <a:latin typeface="Cambria Math"/>
                <a:ea typeface="Cambria Math"/>
                <a:cs typeface="Arial"/>
              </a:rPr>
              <a:t> a </a:t>
            </a:r>
            <a:r>
              <a:rPr lang="ro-RO" spc="-15" dirty="0" err="1">
                <a:solidFill>
                  <a:srgbClr val="C00000"/>
                </a:solidFill>
                <a:latin typeface="Cambria Math"/>
                <a:ea typeface="Cambria Math"/>
                <a:cs typeface="Arial"/>
              </a:rPr>
              <a:t>method</a:t>
            </a:r>
            <a:r>
              <a:rPr lang="ro-RO" spc="-15" dirty="0">
                <a:solidFill>
                  <a:srgbClr val="C00000"/>
                </a:solidFill>
                <a:latin typeface="Cambria Math"/>
                <a:ea typeface="Cambria Math"/>
                <a:cs typeface="Arial"/>
              </a:rPr>
              <a:t> </a:t>
            </a:r>
            <a:r>
              <a:rPr lang="ro-RO" spc="-15" dirty="0" err="1">
                <a:solidFill>
                  <a:srgbClr val="C00000"/>
                </a:solidFill>
                <a:latin typeface="Cambria Math"/>
                <a:ea typeface="Cambria Math"/>
                <a:cs typeface="Arial"/>
              </a:rPr>
              <a:t>that</a:t>
            </a:r>
            <a:r>
              <a:rPr lang="ro-RO" spc="-15" dirty="0">
                <a:solidFill>
                  <a:srgbClr val="C00000"/>
                </a:solidFill>
                <a:latin typeface="Cambria Math"/>
                <a:ea typeface="Cambria Math"/>
                <a:cs typeface="Arial"/>
              </a:rPr>
              <a:t> </a:t>
            </a:r>
            <a:r>
              <a:rPr lang="ro-RO" spc="-15" dirty="0" err="1">
                <a:solidFill>
                  <a:srgbClr val="C00000"/>
                </a:solidFill>
                <a:latin typeface="Cambria Math"/>
                <a:ea typeface="Cambria Math"/>
                <a:cs typeface="Arial"/>
              </a:rPr>
              <a:t>allows</a:t>
            </a:r>
            <a:r>
              <a:rPr lang="ro-RO" spc="-15" dirty="0">
                <a:solidFill>
                  <a:srgbClr val="C00000"/>
                </a:solidFill>
                <a:latin typeface="Cambria Math"/>
                <a:ea typeface="Cambria Math"/>
                <a:cs typeface="Arial"/>
              </a:rPr>
              <a:t> </a:t>
            </a:r>
            <a:r>
              <a:rPr lang="ro-RO" spc="-15" dirty="0" err="1">
                <a:solidFill>
                  <a:srgbClr val="C00000"/>
                </a:solidFill>
                <a:latin typeface="Cambria Math"/>
                <a:ea typeface="Cambria Math"/>
                <a:cs typeface="Arial"/>
              </a:rPr>
              <a:t>the</a:t>
            </a:r>
            <a:r>
              <a:rPr lang="ro-RO" spc="-15" dirty="0">
                <a:solidFill>
                  <a:srgbClr val="C00000"/>
                </a:solidFill>
                <a:latin typeface="Cambria Math"/>
                <a:ea typeface="Cambria Math"/>
                <a:cs typeface="Arial"/>
              </a:rPr>
              <a:t> </a:t>
            </a:r>
            <a:r>
              <a:rPr lang="ro-RO" spc="-15" dirty="0" err="1">
                <a:solidFill>
                  <a:srgbClr val="C00000"/>
                </a:solidFill>
                <a:latin typeface="Cambria Math"/>
                <a:ea typeface="Cambria Math"/>
                <a:cs typeface="Arial"/>
              </a:rPr>
              <a:t>child</a:t>
            </a:r>
            <a:r>
              <a:rPr lang="ro-RO" spc="-15" dirty="0">
                <a:solidFill>
                  <a:srgbClr val="C00000"/>
                </a:solidFill>
                <a:latin typeface="Cambria Math"/>
                <a:ea typeface="Cambria Math"/>
                <a:cs typeface="Arial"/>
              </a:rPr>
              <a:t> </a:t>
            </a:r>
            <a:r>
              <a:rPr lang="ro-RO" spc="-15" dirty="0" err="1">
                <a:solidFill>
                  <a:srgbClr val="C00000"/>
                </a:solidFill>
                <a:latin typeface="Cambria Math"/>
                <a:ea typeface="Cambria Math"/>
                <a:cs typeface="Arial"/>
              </a:rPr>
              <a:t>to</a:t>
            </a:r>
            <a:r>
              <a:rPr lang="ro-RO" spc="-15" dirty="0">
                <a:solidFill>
                  <a:srgbClr val="C00000"/>
                </a:solidFill>
                <a:latin typeface="Cambria Math"/>
                <a:ea typeface="Cambria Math"/>
                <a:cs typeface="Arial"/>
              </a:rPr>
              <a:t> </a:t>
            </a:r>
            <a:r>
              <a:rPr lang="ro-RO" spc="-15" dirty="0" err="1">
                <a:solidFill>
                  <a:srgbClr val="C00000"/>
                </a:solidFill>
                <a:latin typeface="Cambria Math"/>
                <a:ea typeface="Cambria Math"/>
                <a:cs typeface="Arial"/>
              </a:rPr>
              <a:t>discover</a:t>
            </a:r>
            <a:r>
              <a:rPr lang="ro-RO" spc="-15" dirty="0">
                <a:solidFill>
                  <a:srgbClr val="C00000"/>
                </a:solidFill>
                <a:latin typeface="Cambria Math"/>
                <a:ea typeface="Cambria Math"/>
                <a:cs typeface="Arial"/>
              </a:rPr>
              <a:t> 5 </a:t>
            </a:r>
            <a:r>
              <a:rPr lang="ro-RO" spc="-15" dirty="0" err="1">
                <a:solidFill>
                  <a:srgbClr val="C00000"/>
                </a:solidFill>
                <a:latin typeface="Cambria Math"/>
                <a:ea typeface="Cambria Math"/>
                <a:cs typeface="Arial"/>
              </a:rPr>
              <a:t>disciplines</a:t>
            </a:r>
            <a:r>
              <a:rPr lang="ro-RO" spc="-15" dirty="0">
                <a:solidFill>
                  <a:srgbClr val="C00000"/>
                </a:solidFill>
                <a:latin typeface="Cambria Math"/>
                <a:ea typeface="Cambria Math"/>
                <a:cs typeface="Arial"/>
              </a:rPr>
              <a:t> in a single, </a:t>
            </a:r>
            <a:r>
              <a:rPr lang="ro-RO" spc="-15" dirty="0" err="1">
                <a:solidFill>
                  <a:srgbClr val="C00000"/>
                </a:solidFill>
                <a:latin typeface="Cambria Math"/>
                <a:ea typeface="Cambria Math"/>
                <a:cs typeface="Arial"/>
              </a:rPr>
              <a:t>interdisciplinary</a:t>
            </a:r>
            <a:r>
              <a:rPr lang="ro-RO" spc="-15" dirty="0">
                <a:solidFill>
                  <a:srgbClr val="C00000"/>
                </a:solidFill>
                <a:latin typeface="Cambria Math"/>
                <a:ea typeface="Cambria Math"/>
                <a:cs typeface="Arial"/>
              </a:rPr>
              <a:t> </a:t>
            </a:r>
            <a:r>
              <a:rPr lang="ro-RO" spc="-15" dirty="0" err="1">
                <a:solidFill>
                  <a:srgbClr val="C00000"/>
                </a:solidFill>
                <a:latin typeface="Cambria Math"/>
                <a:ea typeface="Cambria Math"/>
                <a:cs typeface="Arial"/>
              </a:rPr>
              <a:t>approach</a:t>
            </a:r>
            <a:r>
              <a:rPr lang="ro-RO" spc="-15" dirty="0">
                <a:solidFill>
                  <a:srgbClr val="C00000"/>
                </a:solidFill>
                <a:latin typeface="Cambria Math"/>
                <a:ea typeface="Cambria Math"/>
                <a:cs typeface="Arial"/>
              </a:rPr>
              <a:t>.</a:t>
            </a:r>
            <a:endParaRPr lang="en-US">
              <a:solidFill>
                <a:srgbClr val="C00000"/>
              </a:solidFill>
              <a:latin typeface="Cambria Math"/>
              <a:ea typeface="Cambria Math"/>
              <a:cs typeface="Arial"/>
            </a:endParaRPr>
          </a:p>
          <a:p>
            <a:pPr indent="-283210"/>
            <a:endParaRPr lang="en-US" dirty="0"/>
          </a:p>
        </p:txBody>
      </p:sp>
      <p:pic>
        <p:nvPicPr>
          <p:cNvPr id="19458" name="Picture 2" descr="STEAM Education / WMSS STEAM Program"/>
          <p:cNvPicPr>
            <a:picLocks noChangeAspect="1" noChangeArrowheads="1"/>
          </p:cNvPicPr>
          <p:nvPr/>
        </p:nvPicPr>
        <p:blipFill>
          <a:blip r:embed="rId2"/>
          <a:srcRect/>
          <a:stretch>
            <a:fillRect/>
          </a:stretch>
        </p:blipFill>
        <p:spPr bwMode="auto">
          <a:xfrm>
            <a:off x="1130761" y="3429371"/>
            <a:ext cx="7800038" cy="2857496"/>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4373" y="367404"/>
            <a:ext cx="3153076" cy="553998"/>
          </a:xfrm>
          <a:prstGeom prst="rect">
            <a:avLst/>
          </a:prstGeom>
        </p:spPr>
        <p:txBody>
          <a:bodyPr wrap="square" lIns="91440" tIns="45720" rIns="91440" bIns="45720" anchor="t">
            <a:spAutoFit/>
          </a:bodyPr>
          <a:lstStyle/>
          <a:p>
            <a:r>
              <a:rPr lang="ro-RO" sz="3000" b="1" dirty="0">
                <a:solidFill>
                  <a:schemeClr val="accent1"/>
                </a:solidFill>
                <a:latin typeface="Calibri"/>
                <a:ea typeface="Calibri" panose="020F0502020204030204" pitchFamily="34" charset="0"/>
                <a:cs typeface="Times New Roman"/>
              </a:rPr>
              <a:t>        </a:t>
            </a:r>
            <a:r>
              <a:rPr lang="ro-RO" sz="3000" b="1" dirty="0" err="1">
                <a:solidFill>
                  <a:schemeClr val="accent1"/>
                </a:solidFill>
                <a:latin typeface="Calibri"/>
                <a:ea typeface="Calibri" panose="020F0502020204030204" pitchFamily="34" charset="0"/>
                <a:cs typeface="Times New Roman"/>
              </a:rPr>
              <a:t>Science</a:t>
            </a:r>
            <a:endParaRPr lang="en-US" sz="3000" dirty="0" err="1">
              <a:solidFill>
                <a:schemeClr val="accent1"/>
              </a:solidFill>
            </a:endParaRPr>
          </a:p>
        </p:txBody>
      </p:sp>
      <p:sp>
        <p:nvSpPr>
          <p:cNvPr id="5" name="Rectangle 4"/>
          <p:cNvSpPr/>
          <p:nvPr/>
        </p:nvSpPr>
        <p:spPr>
          <a:xfrm>
            <a:off x="2785309" y="929782"/>
            <a:ext cx="4935582" cy="1384995"/>
          </a:xfrm>
          <a:prstGeom prst="rect">
            <a:avLst/>
          </a:prstGeom>
        </p:spPr>
        <p:txBody>
          <a:bodyPr wrap="none" lIns="91440" tIns="45720" rIns="91440" bIns="45720" anchor="t">
            <a:spAutoFit/>
          </a:bodyPr>
          <a:lstStyle/>
          <a:p>
            <a:endParaRPr lang="ro-RO" sz="2800" b="1"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ro-RO" sz="2800" b="1" dirty="0">
                <a:solidFill>
                  <a:schemeClr val="accent1"/>
                </a:solidFill>
                <a:latin typeface="Calibri"/>
                <a:ea typeface="Calibri" panose="020F0502020204030204" pitchFamily="34" charset="0"/>
                <a:cs typeface="Times New Roman"/>
              </a:rPr>
              <a:t>,,</a:t>
            </a:r>
            <a:r>
              <a:rPr lang="ro-RO" sz="2800" b="1" dirty="0">
                <a:solidFill>
                  <a:schemeClr val="accent1"/>
                </a:solidFill>
                <a:latin typeface="Calibri"/>
                <a:ea typeface="Cambria Math"/>
                <a:cs typeface="Times New Roman"/>
              </a:rPr>
              <a:t>The </a:t>
            </a:r>
            <a:r>
              <a:rPr lang="ro-RO" sz="2800" b="1" dirty="0" err="1">
                <a:solidFill>
                  <a:schemeClr val="accent1"/>
                </a:solidFill>
                <a:latin typeface="Calibri"/>
                <a:ea typeface="Cambria Math"/>
                <a:cs typeface="Times New Roman"/>
              </a:rPr>
              <a:t>glass</a:t>
            </a:r>
            <a:r>
              <a:rPr lang="ro-RO" sz="2800" b="1" dirty="0">
                <a:solidFill>
                  <a:schemeClr val="accent1"/>
                </a:solidFill>
                <a:latin typeface="Calibri"/>
                <a:ea typeface="Cambria Math"/>
                <a:cs typeface="Times New Roman"/>
              </a:rPr>
              <a:t> </a:t>
            </a:r>
            <a:r>
              <a:rPr lang="ro-RO" sz="2800" b="1" dirty="0" err="1">
                <a:solidFill>
                  <a:schemeClr val="accent1"/>
                </a:solidFill>
                <a:latin typeface="Calibri"/>
                <a:ea typeface="Cambria Math"/>
                <a:cs typeface="Times New Roman"/>
              </a:rPr>
              <a:t>garden</a:t>
            </a:r>
            <a:r>
              <a:rPr lang="en-US" sz="2800" b="1" dirty="0">
                <a:solidFill>
                  <a:schemeClr val="accent1"/>
                </a:solidFill>
                <a:latin typeface="Cambria Math"/>
                <a:ea typeface="Cambria Math"/>
                <a:cs typeface="Times New Roman"/>
              </a:rPr>
              <a:t>”</a:t>
            </a:r>
            <a:r>
              <a:rPr lang="ro-RO" sz="2800" b="1" dirty="0">
                <a:solidFill>
                  <a:schemeClr val="accent1"/>
                </a:solidFill>
                <a:latin typeface="Cambria Math"/>
                <a:ea typeface="Cambria Math"/>
                <a:cs typeface="Times New Roman"/>
              </a:rPr>
              <a:t>– experiment</a:t>
            </a:r>
          </a:p>
          <a:p>
            <a:r>
              <a:rPr lang="ro-RO" sz="28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endParaRPr lang="en-US" sz="2800" dirty="0">
              <a:solidFill>
                <a:schemeClr val="accent1"/>
              </a:solidFill>
            </a:endParaRPr>
          </a:p>
        </p:txBody>
      </p:sp>
      <p:pic>
        <p:nvPicPr>
          <p:cNvPr id="8" name="Picture 7">
            <a:extLst>
              <a:ext uri="{FF2B5EF4-FFF2-40B4-BE49-F238E27FC236}">
                <a16:creationId xmlns:a16="http://schemas.microsoft.com/office/drawing/2014/main" id="{F507E232-51BF-8C9D-56D4-8D10803FB8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1094321">
            <a:off x="1368613" y="268433"/>
            <a:ext cx="1005444" cy="1223645"/>
          </a:xfrm>
          <a:prstGeom prst="rect">
            <a:avLst/>
          </a:prstGeom>
          <a:noFill/>
          <a:ln>
            <a:noFill/>
          </a:ln>
        </p:spPr>
      </p:pic>
      <p:pic>
        <p:nvPicPr>
          <p:cNvPr id="9" name="Picture 8" descr="Escuela infantil castillo de Blanca: ABECEDARIOS CON CUBOS">
            <a:extLst>
              <a:ext uri="{FF2B5EF4-FFF2-40B4-BE49-F238E27FC236}">
                <a16:creationId xmlns:a16="http://schemas.microsoft.com/office/drawing/2014/main" id="{3C2E9970-056C-5F7A-8F5B-321252FB30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7433" y="66616"/>
            <a:ext cx="876300" cy="1223645"/>
          </a:xfrm>
          <a:prstGeom prst="rect">
            <a:avLst/>
          </a:prstGeom>
          <a:noFill/>
          <a:ln>
            <a:noFill/>
          </a:ln>
        </p:spPr>
      </p:pic>
      <p:pic>
        <p:nvPicPr>
          <p:cNvPr id="15" name="Picture 14">
            <a:extLst>
              <a:ext uri="{FF2B5EF4-FFF2-40B4-BE49-F238E27FC236}">
                <a16:creationId xmlns:a16="http://schemas.microsoft.com/office/drawing/2014/main" id="{25CE983D-2278-301F-5B89-610CC71693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5978" y="118447"/>
            <a:ext cx="1000125" cy="1141095"/>
          </a:xfrm>
          <a:prstGeom prst="rect">
            <a:avLst/>
          </a:prstGeom>
          <a:noFill/>
          <a:ln>
            <a:noFill/>
          </a:ln>
        </p:spPr>
      </p:pic>
      <p:pic>
        <p:nvPicPr>
          <p:cNvPr id="17" name="Picture 16" descr="Escuela infantil castillo de Blanca: ABECEDARIOS CON CUBOS">
            <a:extLst>
              <a:ext uri="{FF2B5EF4-FFF2-40B4-BE49-F238E27FC236}">
                <a16:creationId xmlns:a16="http://schemas.microsoft.com/office/drawing/2014/main" id="{659BCC4B-0922-63BC-E7F1-43DA1BD9F2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78994" y="102289"/>
            <a:ext cx="907256" cy="1076325"/>
          </a:xfrm>
          <a:prstGeom prst="rect">
            <a:avLst/>
          </a:prstGeom>
          <a:noFill/>
          <a:ln>
            <a:noFill/>
          </a:ln>
        </p:spPr>
      </p:pic>
      <p:pic>
        <p:nvPicPr>
          <p:cNvPr id="18" name="Picture 17" descr="Escuela infantil castillo de Blanca: ABECEDARIOS CON CUBOS">
            <a:extLst>
              <a:ext uri="{FF2B5EF4-FFF2-40B4-BE49-F238E27FC236}">
                <a16:creationId xmlns:a16="http://schemas.microsoft.com/office/drawing/2014/main" id="{A75609F6-524B-186D-382E-FF9D92CF4E7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97491" y="130195"/>
            <a:ext cx="928688" cy="1165225"/>
          </a:xfrm>
          <a:prstGeom prst="rect">
            <a:avLst/>
          </a:prstGeom>
          <a:noFill/>
          <a:ln>
            <a:noFill/>
          </a:ln>
        </p:spPr>
      </p:pic>
      <p:pic>
        <p:nvPicPr>
          <p:cNvPr id="19" name="Picture 18">
            <a:extLst>
              <a:ext uri="{FF2B5EF4-FFF2-40B4-BE49-F238E27FC236}">
                <a16:creationId xmlns:a16="http://schemas.microsoft.com/office/drawing/2014/main" id="{CBACEBD7-D353-68FB-ACCC-F8DA8CE5F1C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4458" y="231475"/>
            <a:ext cx="842181" cy="1024950"/>
          </a:xfrm>
          <a:prstGeom prst="rect">
            <a:avLst/>
          </a:prstGeom>
          <a:noFill/>
          <a:ln>
            <a:noFill/>
          </a:ln>
        </p:spPr>
      </p:pic>
      <p:pic>
        <p:nvPicPr>
          <p:cNvPr id="14339" name="Picture 3"/>
          <p:cNvPicPr>
            <a:picLocks noChangeAspect="1" noChangeArrowheads="1"/>
          </p:cNvPicPr>
          <p:nvPr/>
        </p:nvPicPr>
        <p:blipFill>
          <a:blip r:embed="rId8" cstate="print"/>
          <a:srcRect/>
          <a:stretch>
            <a:fillRect/>
          </a:stretch>
        </p:blipFill>
        <p:spPr bwMode="auto">
          <a:xfrm>
            <a:off x="5081995" y="4908184"/>
            <a:ext cx="2642685" cy="1928826"/>
          </a:xfrm>
          <a:prstGeom prst="rect">
            <a:avLst/>
          </a:prstGeom>
          <a:noFill/>
          <a:ln w="9525">
            <a:noFill/>
            <a:miter lim="800000"/>
            <a:headEnd/>
            <a:tailEnd/>
          </a:ln>
          <a:effectLst/>
        </p:spPr>
      </p:pic>
      <p:pic>
        <p:nvPicPr>
          <p:cNvPr id="14340" name="Picture 4"/>
          <p:cNvPicPr>
            <a:picLocks noChangeAspect="1" noChangeArrowheads="1"/>
          </p:cNvPicPr>
          <p:nvPr/>
        </p:nvPicPr>
        <p:blipFill>
          <a:blip r:embed="rId9" cstate="print"/>
          <a:srcRect/>
          <a:stretch>
            <a:fillRect/>
          </a:stretch>
        </p:blipFill>
        <p:spPr bwMode="auto">
          <a:xfrm>
            <a:off x="5079069" y="3204878"/>
            <a:ext cx="2577019" cy="1571636"/>
          </a:xfrm>
          <a:prstGeom prst="rect">
            <a:avLst/>
          </a:prstGeom>
          <a:noFill/>
          <a:ln w="9525">
            <a:noFill/>
            <a:miter lim="800000"/>
            <a:headEnd/>
            <a:tailEnd/>
          </a:ln>
          <a:effectLst/>
        </p:spPr>
      </p:pic>
      <p:pic>
        <p:nvPicPr>
          <p:cNvPr id="14341" name="Picture 5"/>
          <p:cNvPicPr>
            <a:picLocks noChangeAspect="1" noChangeArrowheads="1"/>
          </p:cNvPicPr>
          <p:nvPr/>
        </p:nvPicPr>
        <p:blipFill>
          <a:blip r:embed="rId10" cstate="print"/>
          <a:srcRect/>
          <a:stretch>
            <a:fillRect/>
          </a:stretch>
        </p:blipFill>
        <p:spPr bwMode="auto">
          <a:xfrm>
            <a:off x="2171121" y="3151649"/>
            <a:ext cx="2733106" cy="1757375"/>
          </a:xfrm>
          <a:prstGeom prst="rect">
            <a:avLst/>
          </a:prstGeom>
          <a:noFill/>
          <a:ln w="9525">
            <a:noFill/>
            <a:miter lim="800000"/>
            <a:headEnd/>
            <a:tailEnd/>
          </a:ln>
          <a:effectLst/>
        </p:spPr>
      </p:pic>
      <p:pic>
        <p:nvPicPr>
          <p:cNvPr id="14342" name="Picture 6"/>
          <p:cNvPicPr>
            <a:picLocks noChangeAspect="1" noChangeArrowheads="1"/>
          </p:cNvPicPr>
          <p:nvPr/>
        </p:nvPicPr>
        <p:blipFill>
          <a:blip r:embed="rId11" cstate="print"/>
          <a:srcRect/>
          <a:stretch>
            <a:fillRect/>
          </a:stretch>
        </p:blipFill>
        <p:spPr bwMode="auto">
          <a:xfrm>
            <a:off x="2175323" y="5069270"/>
            <a:ext cx="2567613" cy="1785926"/>
          </a:xfrm>
          <a:prstGeom prst="rect">
            <a:avLst/>
          </a:prstGeom>
          <a:noFill/>
          <a:ln w="9525">
            <a:noFill/>
            <a:miter lim="800000"/>
            <a:headEnd/>
            <a:tailEnd/>
          </a:ln>
          <a:effectLst/>
        </p:spPr>
      </p:pic>
      <p:sp>
        <p:nvSpPr>
          <p:cNvPr id="21" name="Dreptunghi 20"/>
          <p:cNvSpPr/>
          <p:nvPr/>
        </p:nvSpPr>
        <p:spPr>
          <a:xfrm>
            <a:off x="1123366" y="1905565"/>
            <a:ext cx="7750096" cy="1200329"/>
          </a:xfrm>
          <a:prstGeom prst="rect">
            <a:avLst/>
          </a:prstGeom>
        </p:spPr>
        <p:txBody>
          <a:bodyPr wrap="square" lIns="91440" tIns="45720" rIns="91440" bIns="45720" anchor="t">
            <a:spAutoFit/>
          </a:bodyPr>
          <a:lstStyle/>
          <a:p>
            <a:pPr algn="just"/>
            <a:r>
              <a:rPr lang="ro-RO" dirty="0"/>
              <a:t>	</a:t>
            </a:r>
            <a:r>
              <a:rPr lang="en" sz="2400" dirty="0">
                <a:solidFill>
                  <a:schemeClr val="accent1">
                    <a:lumMod val="75000"/>
                  </a:schemeClr>
                </a:solidFill>
                <a:latin typeface="Cambria Math"/>
                <a:ea typeface="Cambria Math"/>
              </a:rPr>
              <a:t>By carrying out an experiment, the preschooler acquires some practical skills, develops his logical thinking and creativity.​</a:t>
            </a:r>
            <a:endParaRPr lang="ro-RO" sz="2400" b="1">
              <a:solidFill>
                <a:schemeClr val="accent1">
                  <a:lumMod val="75000"/>
                </a:schemeClr>
              </a:solidFill>
              <a:latin typeface="Cambria Math"/>
              <a:ea typeface="Cambria Math"/>
            </a:endParaRPr>
          </a:p>
        </p:txBody>
      </p:sp>
    </p:spTree>
    <p:extLst>
      <p:ext uri="{BB962C8B-B14F-4D97-AF65-F5344CB8AC3E}">
        <p14:creationId xmlns:p14="http://schemas.microsoft.com/office/powerpoint/2010/main" val="1510980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scuela infantil castillo de Blanca: ABECEDARIOS CON CUBOS">
            <a:extLst>
              <a:ext uri="{FF2B5EF4-FFF2-40B4-BE49-F238E27FC236}">
                <a16:creationId xmlns:a16="http://schemas.microsoft.com/office/drawing/2014/main" id="{6E66A903-B957-1989-24F1-7A532C24ED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00" y="0"/>
            <a:ext cx="1353978" cy="1890664"/>
          </a:xfrm>
          <a:prstGeom prst="rect">
            <a:avLst/>
          </a:prstGeom>
          <a:noFill/>
          <a:ln>
            <a:noFill/>
          </a:ln>
        </p:spPr>
      </p:pic>
      <p:sp>
        <p:nvSpPr>
          <p:cNvPr id="3" name="Rectangle 2"/>
          <p:cNvSpPr/>
          <p:nvPr/>
        </p:nvSpPr>
        <p:spPr>
          <a:xfrm>
            <a:off x="2143108" y="590633"/>
            <a:ext cx="2143140" cy="553998"/>
          </a:xfrm>
          <a:prstGeom prst="rect">
            <a:avLst/>
          </a:prstGeom>
        </p:spPr>
        <p:txBody>
          <a:bodyPr wrap="square" lIns="91440" tIns="45720" rIns="91440" bIns="45720" anchor="t">
            <a:spAutoFit/>
          </a:bodyPr>
          <a:lstStyle/>
          <a:p>
            <a:r>
              <a:rPr lang="ro-RO" sz="3000" b="1" dirty="0">
                <a:solidFill>
                  <a:schemeClr val="accent1"/>
                </a:solidFill>
                <a:latin typeface="Calibri"/>
                <a:cs typeface="Times New Roman"/>
              </a:rPr>
              <a:t>  Technology</a:t>
            </a:r>
          </a:p>
        </p:txBody>
      </p:sp>
      <p:sp>
        <p:nvSpPr>
          <p:cNvPr id="6" name="Rectangle 5"/>
          <p:cNvSpPr/>
          <p:nvPr/>
        </p:nvSpPr>
        <p:spPr>
          <a:xfrm>
            <a:off x="1000100" y="1476529"/>
            <a:ext cx="7858180" cy="2215991"/>
          </a:xfrm>
          <a:prstGeom prst="rect">
            <a:avLst/>
          </a:prstGeom>
        </p:spPr>
        <p:txBody>
          <a:bodyPr wrap="square" lIns="91440" tIns="45720" rIns="91440" bIns="45720" anchor="t">
            <a:spAutoFit/>
          </a:bodyPr>
          <a:lstStyle/>
          <a:p>
            <a:pPr algn="just"/>
            <a:endParaRPr lang="ro-RO" b="1" dirty="0">
              <a:solidFill>
                <a:schemeClr val="accent1"/>
              </a:solidFill>
              <a:latin typeface="Cambria Math" pitchFamily="18" charset="0"/>
              <a:ea typeface="Cambria Math" pitchFamily="18" charset="0"/>
              <a:cs typeface="Times New Roman" panose="02020603050405020304" pitchFamily="18" charset="0"/>
            </a:endParaRPr>
          </a:p>
          <a:p>
            <a:pPr algn="ctr"/>
            <a:r>
              <a:rPr lang="ro-RO" b="1" dirty="0">
                <a:solidFill>
                  <a:schemeClr val="accent1"/>
                </a:solidFill>
                <a:latin typeface="Cambria Math"/>
                <a:ea typeface="Cambria Math"/>
                <a:cs typeface="Times New Roman"/>
              </a:rPr>
              <a:t>	</a:t>
            </a:r>
            <a:r>
              <a:rPr lang="ro-RO" sz="2000" b="1" dirty="0">
                <a:solidFill>
                  <a:schemeClr val="accent1"/>
                </a:solidFill>
                <a:latin typeface="Cambria Math"/>
                <a:ea typeface="Cambria Math"/>
                <a:cs typeface="Times New Roman"/>
              </a:rPr>
              <a:t>,,GRANDMOTHER'S PANTRY”</a:t>
            </a:r>
          </a:p>
          <a:p>
            <a:pPr algn="just"/>
            <a:r>
              <a:rPr lang="ro-RO" sz="1600" b="1" dirty="0">
                <a:solidFill>
                  <a:schemeClr val="accent1"/>
                </a:solidFill>
                <a:latin typeface="Cambria Math"/>
                <a:ea typeface="Cambria Math"/>
                <a:cs typeface="Times New Roman"/>
              </a:rPr>
              <a:t>	</a:t>
            </a:r>
            <a:r>
              <a:rPr lang="en" sz="2000" dirty="0">
                <a:solidFill>
                  <a:schemeClr val="accent1">
                    <a:lumMod val="75000"/>
                  </a:schemeClr>
                </a:solidFill>
                <a:latin typeface="Cambria Math"/>
                <a:ea typeface="Cambria Math"/>
                <a:cs typeface="Times New Roman"/>
              </a:rPr>
              <a:t>Preschoolers made contact with technology by exploring it with the help of maze games. Solving the maze is an activity that helps them to have more confidence in themselves, to be successful immediately and move on to more difficult games or more complicated mazes that test attention. These games encourage spatial thinking.​</a:t>
            </a:r>
            <a:endParaRPr lang="it-IT" sz="2000" b="1">
              <a:solidFill>
                <a:schemeClr val="accent1">
                  <a:lumMod val="75000"/>
                </a:schemeClr>
              </a:solidFill>
              <a:latin typeface="Cambria Math"/>
              <a:ea typeface="Cambria Math" pitchFamily="18" charset="0"/>
            </a:endParaRPr>
          </a:p>
        </p:txBody>
      </p:sp>
      <p:pic>
        <p:nvPicPr>
          <p:cNvPr id="5" name="Picture 4">
            <a:extLst>
              <a:ext uri="{FF2B5EF4-FFF2-40B4-BE49-F238E27FC236}">
                <a16:creationId xmlns:a16="http://schemas.microsoft.com/office/drawing/2014/main" id="{01BDC6AD-651E-5074-3904-686DB4286C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1501" y="190473"/>
            <a:ext cx="868681" cy="1057202"/>
          </a:xfrm>
          <a:prstGeom prst="rect">
            <a:avLst/>
          </a:prstGeom>
          <a:noFill/>
          <a:ln>
            <a:noFill/>
          </a:ln>
        </p:spPr>
      </p:pic>
      <p:pic>
        <p:nvPicPr>
          <p:cNvPr id="11" name="Picture 10" descr="Escuela infantil castillo de Blanca: ABECEDARIOS CON CUBOS">
            <a:extLst>
              <a:ext uri="{FF2B5EF4-FFF2-40B4-BE49-F238E27FC236}">
                <a16:creationId xmlns:a16="http://schemas.microsoft.com/office/drawing/2014/main" id="{1D55D719-FA8C-FACB-7F65-5FC6BAB225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43636" y="285728"/>
            <a:ext cx="907256" cy="1076325"/>
          </a:xfrm>
          <a:prstGeom prst="rect">
            <a:avLst/>
          </a:prstGeom>
          <a:noFill/>
          <a:ln>
            <a:noFill/>
          </a:ln>
        </p:spPr>
      </p:pic>
      <p:pic>
        <p:nvPicPr>
          <p:cNvPr id="12" name="Picture 11">
            <a:extLst>
              <a:ext uri="{FF2B5EF4-FFF2-40B4-BE49-F238E27FC236}">
                <a16:creationId xmlns:a16="http://schemas.microsoft.com/office/drawing/2014/main" id="{D682BA61-5F7D-B39C-BF81-73B1FC2C91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72330" y="142852"/>
            <a:ext cx="1000125" cy="1141095"/>
          </a:xfrm>
          <a:prstGeom prst="rect">
            <a:avLst/>
          </a:prstGeom>
          <a:noFill/>
          <a:ln>
            <a:noFill/>
          </a:ln>
        </p:spPr>
      </p:pic>
      <p:pic>
        <p:nvPicPr>
          <p:cNvPr id="13" name="Picture 12" descr="Escuela infantil castillo de Blanca: ABECEDARIOS CON CUBOS">
            <a:extLst>
              <a:ext uri="{FF2B5EF4-FFF2-40B4-BE49-F238E27FC236}">
                <a16:creationId xmlns:a16="http://schemas.microsoft.com/office/drawing/2014/main" id="{A2A4ACFF-FBEC-8E71-70BF-F7BA9B0B197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72462" y="214290"/>
            <a:ext cx="928688" cy="1165225"/>
          </a:xfrm>
          <a:prstGeom prst="rect">
            <a:avLst/>
          </a:prstGeom>
          <a:noFill/>
          <a:ln>
            <a:noFill/>
          </a:ln>
        </p:spPr>
      </p:pic>
      <p:pic>
        <p:nvPicPr>
          <p:cNvPr id="14" name="Picture 13" descr="Escuela infantil castillo de Blanca: ABECEDARIOS CON CUBOS">
            <a:extLst>
              <a:ext uri="{FF2B5EF4-FFF2-40B4-BE49-F238E27FC236}">
                <a16:creationId xmlns:a16="http://schemas.microsoft.com/office/drawing/2014/main" id="{59FE9813-3F86-661E-43FE-EA6796CF64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42" y="142852"/>
            <a:ext cx="876300" cy="1223645"/>
          </a:xfrm>
          <a:prstGeom prst="rect">
            <a:avLst/>
          </a:prstGeom>
          <a:noFill/>
          <a:ln>
            <a:noFill/>
          </a:ln>
        </p:spPr>
      </p:pic>
      <p:pic>
        <p:nvPicPr>
          <p:cNvPr id="15362" name="Picture 2"/>
          <p:cNvPicPr>
            <a:picLocks noChangeAspect="1" noChangeArrowheads="1"/>
          </p:cNvPicPr>
          <p:nvPr/>
        </p:nvPicPr>
        <p:blipFill>
          <a:blip r:embed="rId7" cstate="print"/>
          <a:srcRect/>
          <a:stretch>
            <a:fillRect/>
          </a:stretch>
        </p:blipFill>
        <p:spPr bwMode="auto">
          <a:xfrm>
            <a:off x="1285852" y="4004703"/>
            <a:ext cx="2147139" cy="2643229"/>
          </a:xfrm>
          <a:prstGeom prst="rect">
            <a:avLst/>
          </a:prstGeom>
          <a:noFill/>
          <a:ln w="9525">
            <a:noFill/>
            <a:miter lim="800000"/>
            <a:headEnd/>
            <a:tailEnd/>
          </a:ln>
          <a:effectLst/>
        </p:spPr>
      </p:pic>
      <p:sp>
        <p:nvSpPr>
          <p:cNvPr id="15364" name="AutoShape 4" descr="Previzualizare imag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5" name="Picture 5"/>
          <p:cNvPicPr>
            <a:picLocks noChangeAspect="1" noChangeArrowheads="1"/>
          </p:cNvPicPr>
          <p:nvPr/>
        </p:nvPicPr>
        <p:blipFill>
          <a:blip r:embed="rId8" cstate="print"/>
          <a:srcRect/>
          <a:stretch>
            <a:fillRect/>
          </a:stretch>
        </p:blipFill>
        <p:spPr bwMode="auto">
          <a:xfrm>
            <a:off x="3633502" y="4136373"/>
            <a:ext cx="2503176" cy="2286016"/>
          </a:xfrm>
          <a:prstGeom prst="rect">
            <a:avLst/>
          </a:prstGeom>
          <a:noFill/>
          <a:ln w="9525">
            <a:noFill/>
            <a:miter lim="800000"/>
            <a:headEnd/>
            <a:tailEnd/>
          </a:ln>
          <a:effectLst/>
        </p:spPr>
      </p:pic>
      <p:pic>
        <p:nvPicPr>
          <p:cNvPr id="15366" name="Picture 6"/>
          <p:cNvPicPr>
            <a:picLocks noChangeAspect="1" noChangeArrowheads="1"/>
          </p:cNvPicPr>
          <p:nvPr/>
        </p:nvPicPr>
        <p:blipFill>
          <a:blip r:embed="rId9" cstate="print"/>
          <a:srcRect/>
          <a:stretch>
            <a:fillRect/>
          </a:stretch>
        </p:blipFill>
        <p:spPr bwMode="auto">
          <a:xfrm>
            <a:off x="6500826" y="4189602"/>
            <a:ext cx="2214545" cy="2177239"/>
          </a:xfrm>
          <a:prstGeom prst="rect">
            <a:avLst/>
          </a:prstGeom>
          <a:noFill/>
          <a:ln w="9525">
            <a:noFill/>
            <a:miter lim="800000"/>
            <a:headEnd/>
            <a:tailEnd/>
          </a:ln>
          <a:effectLst/>
        </p:spPr>
      </p:pic>
    </p:spTree>
    <p:extLst>
      <p:ext uri="{BB962C8B-B14F-4D97-AF65-F5344CB8AC3E}">
        <p14:creationId xmlns:p14="http://schemas.microsoft.com/office/powerpoint/2010/main" val="1036411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3301" y="695221"/>
            <a:ext cx="2357454" cy="553998"/>
          </a:xfrm>
          <a:prstGeom prst="rect">
            <a:avLst/>
          </a:prstGeom>
        </p:spPr>
        <p:txBody>
          <a:bodyPr wrap="square" lIns="91440" tIns="45720" rIns="91440" bIns="45720" anchor="t">
            <a:spAutoFit/>
          </a:bodyPr>
          <a:lstStyle/>
          <a:p>
            <a:r>
              <a:rPr lang="en" sz="3000" b="1" dirty="0">
                <a:solidFill>
                  <a:srgbClr val="C00000"/>
                </a:solidFill>
                <a:latin typeface="Cambria Math"/>
                <a:ea typeface="Cambria Math"/>
                <a:cs typeface="Times New Roman"/>
              </a:rPr>
              <a:t>Engineering</a:t>
            </a:r>
            <a:endParaRPr lang="en-US" sz="3000" b="1" dirty="0">
              <a:solidFill>
                <a:srgbClr val="C00000"/>
              </a:solidFill>
              <a:latin typeface="Cambria Math"/>
              <a:ea typeface="Cambria Math"/>
            </a:endParaRPr>
          </a:p>
        </p:txBody>
      </p:sp>
      <p:sp>
        <p:nvSpPr>
          <p:cNvPr id="6" name="Rectangle 5"/>
          <p:cNvSpPr/>
          <p:nvPr/>
        </p:nvSpPr>
        <p:spPr>
          <a:xfrm>
            <a:off x="1142976" y="1428736"/>
            <a:ext cx="7572428" cy="1107996"/>
          </a:xfrm>
          <a:prstGeom prst="rect">
            <a:avLst/>
          </a:prstGeom>
        </p:spPr>
        <p:txBody>
          <a:bodyPr wrap="square" lIns="91440" tIns="45720" rIns="91440" bIns="45720" anchor="t">
            <a:spAutoFit/>
          </a:bodyPr>
          <a:lstStyle/>
          <a:p>
            <a:pPr algn="ctr"/>
            <a:r>
              <a:rPr lang="en-US" sz="2200" b="1" dirty="0">
                <a:solidFill>
                  <a:schemeClr val="accent1"/>
                </a:solidFill>
                <a:latin typeface="Cambria Math"/>
                <a:ea typeface="Cambria Math"/>
                <a:cs typeface="Times New Roman"/>
              </a:rPr>
              <a:t>,,Fence for my garden”</a:t>
            </a:r>
            <a:endParaRPr lang="ro-RO" sz="2200" b="1" dirty="0">
              <a:solidFill>
                <a:schemeClr val="accent1"/>
              </a:solidFill>
              <a:latin typeface="Cambria Math" pitchFamily="18" charset="0"/>
              <a:ea typeface="Cambria Math" pitchFamily="18" charset="0"/>
              <a:cs typeface="Times New Roman" panose="02020603050405020304" pitchFamily="18" charset="0"/>
            </a:endParaRPr>
          </a:p>
          <a:p>
            <a:pPr algn="ctr"/>
            <a:r>
              <a:rPr lang="en" sz="2200" dirty="0">
                <a:solidFill>
                  <a:schemeClr val="accent1">
                    <a:lumMod val="75000"/>
                  </a:schemeClr>
                </a:solidFill>
                <a:latin typeface="Cambria Math"/>
                <a:ea typeface="Cambria Math"/>
                <a:cs typeface="Times New Roman"/>
              </a:rPr>
              <a:t>Preschoolers explored engineering concepts in construction when they put new ideas into practice and built a fence​.</a:t>
            </a:r>
            <a:endParaRPr lang="en-US" sz="2200" dirty="0">
              <a:solidFill>
                <a:schemeClr val="accent1">
                  <a:lumMod val="75000"/>
                </a:schemeClr>
              </a:solidFill>
              <a:latin typeface="Cambria Math"/>
              <a:ea typeface="Cambria Math"/>
              <a:cs typeface="Times New Roman"/>
            </a:endParaRPr>
          </a:p>
        </p:txBody>
      </p:sp>
      <p:pic>
        <p:nvPicPr>
          <p:cNvPr id="9" name="Picture 8">
            <a:extLst>
              <a:ext uri="{FF2B5EF4-FFF2-40B4-BE49-F238E27FC236}">
                <a16:creationId xmlns:a16="http://schemas.microsoft.com/office/drawing/2014/main" id="{A4AFB254-6877-50F5-259F-0E4258089E8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3560" y="224091"/>
            <a:ext cx="868681" cy="1057202"/>
          </a:xfrm>
          <a:prstGeom prst="rect">
            <a:avLst/>
          </a:prstGeom>
          <a:noFill/>
          <a:ln>
            <a:noFill/>
          </a:ln>
        </p:spPr>
      </p:pic>
      <p:pic>
        <p:nvPicPr>
          <p:cNvPr id="10" name="Picture 9" descr="Escuela infantil castillo de Blanca: ABECEDARIOS CON CUBOS">
            <a:extLst>
              <a:ext uri="{FF2B5EF4-FFF2-40B4-BE49-F238E27FC236}">
                <a16:creationId xmlns:a16="http://schemas.microsoft.com/office/drawing/2014/main" id="{50CD2981-8917-EA84-B2BD-2C783DFA4E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9498" y="211214"/>
            <a:ext cx="876300" cy="1223645"/>
          </a:xfrm>
          <a:prstGeom prst="rect">
            <a:avLst/>
          </a:prstGeom>
          <a:noFill/>
          <a:ln>
            <a:noFill/>
          </a:ln>
        </p:spPr>
      </p:pic>
      <p:pic>
        <p:nvPicPr>
          <p:cNvPr id="11" name="Picture 10" descr="Escuela infantil castillo de Blanca: ABECEDARIOS CON CUBOS">
            <a:extLst>
              <a:ext uri="{FF2B5EF4-FFF2-40B4-BE49-F238E27FC236}">
                <a16:creationId xmlns:a16="http://schemas.microsoft.com/office/drawing/2014/main" id="{E1C714D0-DDFF-3035-A78A-C6F34E8C69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2674" y="251256"/>
            <a:ext cx="907256" cy="1076325"/>
          </a:xfrm>
          <a:prstGeom prst="rect">
            <a:avLst/>
          </a:prstGeom>
          <a:noFill/>
          <a:ln>
            <a:noFill/>
          </a:ln>
        </p:spPr>
      </p:pic>
      <p:pic>
        <p:nvPicPr>
          <p:cNvPr id="12" name="Picture 11">
            <a:extLst>
              <a:ext uri="{FF2B5EF4-FFF2-40B4-BE49-F238E27FC236}">
                <a16:creationId xmlns:a16="http://schemas.microsoft.com/office/drawing/2014/main" id="{EE75D98F-AA2A-F2A8-D770-2FB0A7314D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18011" y="182412"/>
            <a:ext cx="1000125" cy="1141095"/>
          </a:xfrm>
          <a:prstGeom prst="rect">
            <a:avLst/>
          </a:prstGeom>
          <a:noFill/>
          <a:ln>
            <a:noFill/>
          </a:ln>
        </p:spPr>
      </p:pic>
      <p:pic>
        <p:nvPicPr>
          <p:cNvPr id="13" name="Picture 12" descr="Escuela infantil castillo de Blanca: ABECEDARIOS CON CUBOS">
            <a:extLst>
              <a:ext uri="{FF2B5EF4-FFF2-40B4-BE49-F238E27FC236}">
                <a16:creationId xmlns:a16="http://schemas.microsoft.com/office/drawing/2014/main" id="{B1D762E3-C5D9-F78F-9946-AD2B194BCF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14131" y="76048"/>
            <a:ext cx="928688" cy="1165225"/>
          </a:xfrm>
          <a:prstGeom prst="rect">
            <a:avLst/>
          </a:prstGeom>
          <a:noFill/>
          <a:ln>
            <a:noFill/>
          </a:ln>
        </p:spPr>
      </p:pic>
      <p:pic>
        <p:nvPicPr>
          <p:cNvPr id="14" name="Picture 13" descr="Escuela infantil castillo de Blanca: ABECEDARIOS CON CUBOS">
            <a:extLst>
              <a:ext uri="{FF2B5EF4-FFF2-40B4-BE49-F238E27FC236}">
                <a16:creationId xmlns:a16="http://schemas.microsoft.com/office/drawing/2014/main" id="{AA946EA9-17DB-09B0-595C-BB06B6D600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1538" y="214290"/>
            <a:ext cx="1141127" cy="1353779"/>
          </a:xfrm>
          <a:prstGeom prst="rect">
            <a:avLst/>
          </a:prstGeom>
          <a:noFill/>
          <a:ln>
            <a:noFill/>
          </a:ln>
        </p:spPr>
      </p:pic>
      <p:pic>
        <p:nvPicPr>
          <p:cNvPr id="17410" name="Picture 2"/>
          <p:cNvPicPr>
            <a:picLocks noChangeAspect="1" noChangeArrowheads="1"/>
          </p:cNvPicPr>
          <p:nvPr/>
        </p:nvPicPr>
        <p:blipFill>
          <a:blip r:embed="rId7" cstate="print"/>
          <a:srcRect/>
          <a:stretch>
            <a:fillRect/>
          </a:stretch>
        </p:blipFill>
        <p:spPr bwMode="auto">
          <a:xfrm>
            <a:off x="1376477" y="3430631"/>
            <a:ext cx="2303858" cy="3071810"/>
          </a:xfrm>
          <a:prstGeom prst="rect">
            <a:avLst/>
          </a:prstGeom>
          <a:noFill/>
          <a:ln w="9525">
            <a:noFill/>
            <a:miter lim="800000"/>
            <a:headEnd/>
            <a:tailEnd/>
          </a:ln>
          <a:effectLst/>
        </p:spPr>
      </p:pic>
      <p:pic>
        <p:nvPicPr>
          <p:cNvPr id="17411" name="Picture 3"/>
          <p:cNvPicPr>
            <a:picLocks noChangeAspect="1" noChangeArrowheads="1"/>
          </p:cNvPicPr>
          <p:nvPr/>
        </p:nvPicPr>
        <p:blipFill>
          <a:blip r:embed="rId8" cstate="print"/>
          <a:srcRect/>
          <a:stretch>
            <a:fillRect/>
          </a:stretch>
        </p:blipFill>
        <p:spPr bwMode="auto">
          <a:xfrm>
            <a:off x="4033561" y="2812184"/>
            <a:ext cx="2118104" cy="2824138"/>
          </a:xfrm>
          <a:prstGeom prst="rect">
            <a:avLst/>
          </a:prstGeom>
          <a:noFill/>
          <a:ln w="9525">
            <a:noFill/>
            <a:miter lim="800000"/>
            <a:headEnd/>
            <a:tailEnd/>
          </a:ln>
          <a:effectLst/>
        </p:spPr>
      </p:pic>
      <p:pic>
        <p:nvPicPr>
          <p:cNvPr id="17412" name="Picture 4"/>
          <p:cNvPicPr>
            <a:picLocks noChangeAspect="1" noChangeArrowheads="1"/>
          </p:cNvPicPr>
          <p:nvPr/>
        </p:nvPicPr>
        <p:blipFill>
          <a:blip r:embed="rId9" cstate="print"/>
          <a:srcRect/>
          <a:stretch>
            <a:fillRect/>
          </a:stretch>
        </p:blipFill>
        <p:spPr bwMode="auto">
          <a:xfrm>
            <a:off x="6474462" y="3099567"/>
            <a:ext cx="2357454" cy="3143272"/>
          </a:xfrm>
          <a:prstGeom prst="rect">
            <a:avLst/>
          </a:prstGeom>
          <a:noFill/>
          <a:ln w="9525">
            <a:noFill/>
            <a:miter lim="800000"/>
            <a:headEnd/>
            <a:tailEnd/>
          </a:ln>
          <a:effectLst/>
        </p:spPr>
      </p:pic>
    </p:spTree>
    <p:extLst>
      <p:ext uri="{BB962C8B-B14F-4D97-AF65-F5344CB8AC3E}">
        <p14:creationId xmlns:p14="http://schemas.microsoft.com/office/powerpoint/2010/main" val="1683504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14546" y="684015"/>
            <a:ext cx="1143008" cy="553998"/>
          </a:xfrm>
          <a:prstGeom prst="rect">
            <a:avLst/>
          </a:prstGeom>
        </p:spPr>
        <p:txBody>
          <a:bodyPr wrap="square" lIns="91440" tIns="45720" rIns="91440" bIns="45720" anchor="t">
            <a:spAutoFit/>
          </a:bodyPr>
          <a:lstStyle/>
          <a:p>
            <a:r>
              <a:rPr lang="ro-RO" sz="3000" b="1" dirty="0">
                <a:solidFill>
                  <a:schemeClr val="accent1"/>
                </a:solidFill>
                <a:latin typeface="Calibri"/>
                <a:cs typeface="Times New Roman"/>
              </a:rPr>
              <a:t>   </a:t>
            </a:r>
            <a:r>
              <a:rPr lang="ro-RO" sz="3000" b="1" dirty="0" err="1">
                <a:solidFill>
                  <a:schemeClr val="accent1"/>
                </a:solidFill>
                <a:latin typeface="Calibri"/>
                <a:cs typeface="Times New Roman"/>
              </a:rPr>
              <a:t>Art</a:t>
            </a:r>
            <a:endParaRPr lang="en-US" sz="3000" dirty="0" err="1">
              <a:solidFill>
                <a:schemeClr val="accent1"/>
              </a:solidFill>
            </a:endParaRPr>
          </a:p>
        </p:txBody>
      </p:sp>
      <p:sp>
        <p:nvSpPr>
          <p:cNvPr id="8" name="Rectangle 7"/>
          <p:cNvSpPr/>
          <p:nvPr/>
        </p:nvSpPr>
        <p:spPr>
          <a:xfrm>
            <a:off x="1285852" y="1275876"/>
            <a:ext cx="7643866" cy="1508105"/>
          </a:xfrm>
          <a:prstGeom prst="rect">
            <a:avLst/>
          </a:prstGeom>
        </p:spPr>
        <p:txBody>
          <a:bodyPr wrap="square" lIns="91440" tIns="45720" rIns="91440" bIns="45720" anchor="t">
            <a:spAutoFit/>
          </a:bodyPr>
          <a:lstStyle/>
          <a:p>
            <a:pPr algn="ctr"/>
            <a:r>
              <a:rPr lang="ro-RO" sz="1600" b="1" dirty="0">
                <a:solidFill>
                  <a:schemeClr val="accent1"/>
                </a:solidFill>
                <a:latin typeface="Cambria Math"/>
                <a:ea typeface="Cambria Math"/>
                <a:cs typeface="Times New Roman"/>
              </a:rPr>
              <a:t>	</a:t>
            </a:r>
            <a:r>
              <a:rPr lang="ro-RO" sz="2000" b="1" dirty="0">
                <a:solidFill>
                  <a:schemeClr val="accent1">
                    <a:lumMod val="75000"/>
                  </a:schemeClr>
                </a:solidFill>
                <a:latin typeface="Cambria Math"/>
                <a:ea typeface="Cambria Math"/>
                <a:cs typeface="Times New Roman"/>
              </a:rPr>
              <a:t>,,VEGETABLE GARDEN”</a:t>
            </a:r>
            <a:endParaRPr lang="en-US">
              <a:solidFill>
                <a:schemeClr val="accent1">
                  <a:lumMod val="75000"/>
                </a:schemeClr>
              </a:solidFill>
            </a:endParaRPr>
          </a:p>
          <a:p>
            <a:pPr algn="just"/>
            <a:r>
              <a:rPr lang="ro-RO" sz="1600" b="1" dirty="0">
                <a:solidFill>
                  <a:schemeClr val="accent1">
                    <a:lumMod val="75000"/>
                  </a:schemeClr>
                </a:solidFill>
                <a:latin typeface="Cambria Math"/>
                <a:ea typeface="Cambria Math"/>
                <a:cs typeface="Times New Roman"/>
              </a:rPr>
              <a:t>	</a:t>
            </a:r>
            <a:r>
              <a:rPr lang="en" dirty="0">
                <a:solidFill>
                  <a:schemeClr val="accent1">
                    <a:lumMod val="75000"/>
                  </a:schemeClr>
                </a:solidFill>
                <a:latin typeface="Cambria Math"/>
                <a:ea typeface="Cambria Math"/>
                <a:cs typeface="Times New Roman"/>
              </a:rPr>
              <a:t>Art means creativity, it involves open-ending activities.</a:t>
            </a:r>
            <a:r>
              <a:rPr lang="en" dirty="0">
                <a:solidFill>
                  <a:schemeClr val="accent1">
                    <a:lumMod val="75000"/>
                  </a:schemeClr>
                </a:solidFill>
                <a:latin typeface="Cambria Math"/>
                <a:ea typeface="Cambria Math"/>
              </a:rPr>
              <a:t> In addition to the joy, emotions and satisfaction of children, "Art" offers the little ones the framework in which they learn to communicate, stimulating their curiosity, imagination, creativity, but also the spirit of initiative.​</a:t>
            </a:r>
          </a:p>
        </p:txBody>
      </p:sp>
      <p:pic>
        <p:nvPicPr>
          <p:cNvPr id="5" name="Picture 4" descr="Escuela infantil castillo de Blanca: ABECEDARIOS CON CUBOS">
            <a:extLst>
              <a:ext uri="{FF2B5EF4-FFF2-40B4-BE49-F238E27FC236}">
                <a16:creationId xmlns:a16="http://schemas.microsoft.com/office/drawing/2014/main" id="{7BF4FD1C-D8C7-663E-9627-8DA7F5ACA9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3232" y="46031"/>
            <a:ext cx="876300" cy="1223645"/>
          </a:xfrm>
          <a:prstGeom prst="rect">
            <a:avLst/>
          </a:prstGeom>
          <a:noFill/>
          <a:ln>
            <a:noFill/>
          </a:ln>
        </p:spPr>
      </p:pic>
      <p:pic>
        <p:nvPicPr>
          <p:cNvPr id="6" name="Picture 5">
            <a:extLst>
              <a:ext uri="{FF2B5EF4-FFF2-40B4-BE49-F238E27FC236}">
                <a16:creationId xmlns:a16="http://schemas.microsoft.com/office/drawing/2014/main" id="{3F9E574E-B104-DADC-789C-A9D082FEFB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2804" y="214475"/>
            <a:ext cx="868681" cy="1057202"/>
          </a:xfrm>
          <a:prstGeom prst="rect">
            <a:avLst/>
          </a:prstGeom>
          <a:noFill/>
          <a:ln>
            <a:noFill/>
          </a:ln>
        </p:spPr>
      </p:pic>
      <p:pic>
        <p:nvPicPr>
          <p:cNvPr id="7" name="Picture 6" descr="Escuela infantil castillo de Blanca: ABECEDARIOS CON CUBOS">
            <a:extLst>
              <a:ext uri="{FF2B5EF4-FFF2-40B4-BE49-F238E27FC236}">
                <a16:creationId xmlns:a16="http://schemas.microsoft.com/office/drawing/2014/main" id="{390B8F0F-72A9-D4C4-614C-11CE28FC21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9532" y="180327"/>
            <a:ext cx="907256" cy="1076325"/>
          </a:xfrm>
          <a:prstGeom prst="rect">
            <a:avLst/>
          </a:prstGeom>
          <a:noFill/>
          <a:ln>
            <a:noFill/>
          </a:ln>
        </p:spPr>
      </p:pic>
      <p:pic>
        <p:nvPicPr>
          <p:cNvPr id="10" name="Picture 9">
            <a:extLst>
              <a:ext uri="{FF2B5EF4-FFF2-40B4-BE49-F238E27FC236}">
                <a16:creationId xmlns:a16="http://schemas.microsoft.com/office/drawing/2014/main" id="{313BF2C1-B314-EA9B-8F0C-8D5BC94C18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1243" y="87305"/>
            <a:ext cx="1000125" cy="1141095"/>
          </a:xfrm>
          <a:prstGeom prst="rect">
            <a:avLst/>
          </a:prstGeom>
          <a:noFill/>
          <a:ln>
            <a:noFill/>
          </a:ln>
        </p:spPr>
      </p:pic>
      <p:pic>
        <p:nvPicPr>
          <p:cNvPr id="11" name="Picture 10" descr="Escuela infantil castillo de Blanca: ABECEDARIOS CON CUBOS">
            <a:extLst>
              <a:ext uri="{FF2B5EF4-FFF2-40B4-BE49-F238E27FC236}">
                <a16:creationId xmlns:a16="http://schemas.microsoft.com/office/drawing/2014/main" id="{D9A41393-4B2E-84D8-A39A-804C0F94E9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47630" y="46031"/>
            <a:ext cx="928688" cy="1165225"/>
          </a:xfrm>
          <a:prstGeom prst="rect">
            <a:avLst/>
          </a:prstGeom>
          <a:noFill/>
          <a:ln>
            <a:noFill/>
          </a:ln>
        </p:spPr>
      </p:pic>
      <p:pic>
        <p:nvPicPr>
          <p:cNvPr id="12" name="Picture 11">
            <a:extLst>
              <a:ext uri="{FF2B5EF4-FFF2-40B4-BE49-F238E27FC236}">
                <a16:creationId xmlns:a16="http://schemas.microsoft.com/office/drawing/2014/main" id="{ED665428-7279-E7BA-DC77-3FB969ED60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1538" y="214290"/>
            <a:ext cx="1000125" cy="1141095"/>
          </a:xfrm>
          <a:prstGeom prst="rect">
            <a:avLst/>
          </a:prstGeom>
          <a:noFill/>
          <a:ln>
            <a:noFill/>
          </a:ln>
        </p:spPr>
      </p:pic>
      <p:pic>
        <p:nvPicPr>
          <p:cNvPr id="16386" name="Picture 2"/>
          <p:cNvPicPr>
            <a:picLocks noChangeAspect="1" noChangeArrowheads="1"/>
          </p:cNvPicPr>
          <p:nvPr/>
        </p:nvPicPr>
        <p:blipFill>
          <a:blip r:embed="rId7" cstate="print"/>
          <a:srcRect/>
          <a:stretch>
            <a:fillRect/>
          </a:stretch>
        </p:blipFill>
        <p:spPr bwMode="auto">
          <a:xfrm>
            <a:off x="3428992" y="2928934"/>
            <a:ext cx="2095515" cy="1571636"/>
          </a:xfrm>
          <a:prstGeom prst="rect">
            <a:avLst/>
          </a:prstGeom>
          <a:noFill/>
          <a:ln w="9525">
            <a:noFill/>
            <a:miter lim="800000"/>
            <a:headEnd/>
            <a:tailEnd/>
          </a:ln>
          <a:effectLst/>
        </p:spPr>
      </p:pic>
      <p:pic>
        <p:nvPicPr>
          <p:cNvPr id="16390" name="Picture 6"/>
          <p:cNvPicPr>
            <a:picLocks noChangeAspect="1" noChangeArrowheads="1"/>
          </p:cNvPicPr>
          <p:nvPr/>
        </p:nvPicPr>
        <p:blipFill>
          <a:blip r:embed="rId8"/>
          <a:srcRect/>
          <a:stretch>
            <a:fillRect/>
          </a:stretch>
        </p:blipFill>
        <p:spPr bwMode="auto">
          <a:xfrm>
            <a:off x="6357950" y="2786058"/>
            <a:ext cx="2158023" cy="1785950"/>
          </a:xfrm>
          <a:prstGeom prst="rect">
            <a:avLst/>
          </a:prstGeom>
          <a:noFill/>
          <a:ln w="9525">
            <a:noFill/>
            <a:miter lim="800000"/>
            <a:headEnd/>
            <a:tailEnd/>
          </a:ln>
          <a:effectLst/>
        </p:spPr>
      </p:pic>
      <p:pic>
        <p:nvPicPr>
          <p:cNvPr id="16391" name="Picture 7"/>
          <p:cNvPicPr>
            <a:picLocks noChangeAspect="1" noChangeArrowheads="1"/>
          </p:cNvPicPr>
          <p:nvPr/>
        </p:nvPicPr>
        <p:blipFill>
          <a:blip r:embed="rId9" cstate="print"/>
          <a:srcRect/>
          <a:stretch>
            <a:fillRect/>
          </a:stretch>
        </p:blipFill>
        <p:spPr bwMode="auto">
          <a:xfrm>
            <a:off x="1643042" y="4857760"/>
            <a:ext cx="2270014" cy="1428760"/>
          </a:xfrm>
          <a:prstGeom prst="rect">
            <a:avLst/>
          </a:prstGeom>
          <a:noFill/>
          <a:ln w="9525">
            <a:noFill/>
            <a:miter lim="800000"/>
            <a:headEnd/>
            <a:tailEnd/>
          </a:ln>
          <a:effectLst/>
        </p:spPr>
      </p:pic>
      <p:pic>
        <p:nvPicPr>
          <p:cNvPr id="16392" name="Picture 8"/>
          <p:cNvPicPr>
            <a:picLocks noChangeAspect="1" noChangeArrowheads="1"/>
          </p:cNvPicPr>
          <p:nvPr/>
        </p:nvPicPr>
        <p:blipFill>
          <a:blip r:embed="rId10" cstate="print"/>
          <a:srcRect/>
          <a:stretch>
            <a:fillRect/>
          </a:stretch>
        </p:blipFill>
        <p:spPr bwMode="auto">
          <a:xfrm>
            <a:off x="1285852" y="2857496"/>
            <a:ext cx="1616611" cy="1452557"/>
          </a:xfrm>
          <a:prstGeom prst="rect">
            <a:avLst/>
          </a:prstGeom>
          <a:noFill/>
          <a:ln w="9525">
            <a:noFill/>
            <a:miter lim="800000"/>
            <a:headEnd/>
            <a:tailEnd/>
          </a:ln>
          <a:effectLst/>
        </p:spPr>
      </p:pic>
      <p:pic>
        <p:nvPicPr>
          <p:cNvPr id="16393" name="Picture 9"/>
          <p:cNvPicPr>
            <a:picLocks noChangeAspect="1" noChangeArrowheads="1"/>
          </p:cNvPicPr>
          <p:nvPr/>
        </p:nvPicPr>
        <p:blipFill>
          <a:blip r:embed="rId11" cstate="print"/>
          <a:srcRect/>
          <a:stretch>
            <a:fillRect/>
          </a:stretch>
        </p:blipFill>
        <p:spPr bwMode="auto">
          <a:xfrm>
            <a:off x="4429124" y="4857760"/>
            <a:ext cx="908893" cy="1500198"/>
          </a:xfrm>
          <a:prstGeom prst="rect">
            <a:avLst/>
          </a:prstGeom>
          <a:noFill/>
          <a:ln w="9525">
            <a:noFill/>
            <a:miter lim="800000"/>
            <a:headEnd/>
            <a:tailEnd/>
          </a:ln>
          <a:effectLst/>
        </p:spPr>
      </p:pic>
      <p:pic>
        <p:nvPicPr>
          <p:cNvPr id="16395" name="Picture 11"/>
          <p:cNvPicPr>
            <a:picLocks noChangeAspect="1" noChangeArrowheads="1"/>
          </p:cNvPicPr>
          <p:nvPr/>
        </p:nvPicPr>
        <p:blipFill>
          <a:blip r:embed="rId12" cstate="print"/>
          <a:srcRect/>
          <a:stretch>
            <a:fillRect/>
          </a:stretch>
        </p:blipFill>
        <p:spPr bwMode="auto">
          <a:xfrm>
            <a:off x="6072198" y="4714884"/>
            <a:ext cx="1964584" cy="1833768"/>
          </a:xfrm>
          <a:prstGeom prst="rect">
            <a:avLst/>
          </a:prstGeom>
          <a:noFill/>
          <a:ln w="9525">
            <a:noFill/>
            <a:miter lim="800000"/>
            <a:headEnd/>
            <a:tailEnd/>
          </a:ln>
          <a:effectLst/>
        </p:spPr>
      </p:pic>
    </p:spTree>
    <p:extLst>
      <p:ext uri="{BB962C8B-B14F-4D97-AF65-F5344CB8AC3E}">
        <p14:creationId xmlns:p14="http://schemas.microsoft.com/office/powerpoint/2010/main" val="395295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scuela infantil castillo de Blanca: ABECEDARIOS CON CUBOS">
            <a:extLst>
              <a:ext uri="{FF2B5EF4-FFF2-40B4-BE49-F238E27FC236}">
                <a16:creationId xmlns:a16="http://schemas.microsoft.com/office/drawing/2014/main" id="{87E1C4D6-6532-D6EE-E74F-9260CCDAF2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00" y="0"/>
            <a:ext cx="1146414" cy="1448232"/>
          </a:xfrm>
          <a:prstGeom prst="rect">
            <a:avLst/>
          </a:prstGeom>
          <a:noFill/>
          <a:ln>
            <a:noFill/>
          </a:ln>
        </p:spPr>
      </p:pic>
      <p:sp>
        <p:nvSpPr>
          <p:cNvPr id="3" name="Rectangle 2"/>
          <p:cNvSpPr/>
          <p:nvPr/>
        </p:nvSpPr>
        <p:spPr>
          <a:xfrm>
            <a:off x="2214546" y="428604"/>
            <a:ext cx="2286016" cy="553998"/>
          </a:xfrm>
          <a:prstGeom prst="rect">
            <a:avLst/>
          </a:prstGeom>
        </p:spPr>
        <p:txBody>
          <a:bodyPr wrap="square" lIns="91440" tIns="45720" rIns="91440" bIns="45720" anchor="t">
            <a:spAutoFit/>
          </a:bodyPr>
          <a:lstStyle/>
          <a:p>
            <a:r>
              <a:rPr lang="ro-RO" sz="3000" b="1" dirty="0">
                <a:solidFill>
                  <a:schemeClr val="accent1"/>
                </a:solidFill>
                <a:latin typeface="Calibri"/>
                <a:cs typeface="Times New Roman"/>
              </a:rPr>
              <a:t> </a:t>
            </a:r>
            <a:r>
              <a:rPr lang="ro-RO" sz="2800" b="1" dirty="0" err="1">
                <a:solidFill>
                  <a:schemeClr val="accent1"/>
                </a:solidFill>
                <a:latin typeface="Calibri"/>
                <a:cs typeface="Times New Roman"/>
              </a:rPr>
              <a:t>Mathematics</a:t>
            </a:r>
          </a:p>
        </p:txBody>
      </p:sp>
      <p:sp>
        <p:nvSpPr>
          <p:cNvPr id="5" name="Rectangle 4"/>
          <p:cNvSpPr/>
          <p:nvPr/>
        </p:nvSpPr>
        <p:spPr>
          <a:xfrm>
            <a:off x="2400151" y="1238014"/>
            <a:ext cx="5172245" cy="1431161"/>
          </a:xfrm>
          <a:prstGeom prst="rect">
            <a:avLst/>
          </a:prstGeom>
        </p:spPr>
        <p:txBody>
          <a:bodyPr wrap="square" lIns="91440" tIns="45720" rIns="91440" bIns="45720" anchor="t">
            <a:spAutoFit/>
          </a:bodyPr>
          <a:lstStyle/>
          <a:p>
            <a:pPr algn="ctr"/>
            <a:endParaRPr lang="ro-RO" sz="2400" b="1"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algn="ctr"/>
            <a:r>
              <a:rPr lang="en" sz="2100" dirty="0">
                <a:solidFill>
                  <a:srgbClr val="C00000"/>
                </a:solidFill>
                <a:latin typeface="Cambria Math"/>
                <a:ea typeface="Cambria Math"/>
                <a:cs typeface="Times New Roman"/>
              </a:rPr>
              <a:t>Mathematical activity
"Please give it to me!" - didactic game</a:t>
            </a:r>
            <a:endParaRPr lang="en-US">
              <a:solidFill>
                <a:srgbClr val="C00000"/>
              </a:solidFill>
              <a:latin typeface="Cambria Math"/>
              <a:ea typeface="Cambria Math"/>
            </a:endParaRPr>
          </a:p>
        </p:txBody>
      </p:sp>
      <p:pic>
        <p:nvPicPr>
          <p:cNvPr id="10" name="Picture 9" descr="Escuela infantil castillo de Blanca: ABECEDARIOS CON CUBOS">
            <a:extLst>
              <a:ext uri="{FF2B5EF4-FFF2-40B4-BE49-F238E27FC236}">
                <a16:creationId xmlns:a16="http://schemas.microsoft.com/office/drawing/2014/main" id="{B730DB58-AFC8-ADA4-70C4-87732B9008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15312" y="0"/>
            <a:ext cx="928688" cy="1165225"/>
          </a:xfrm>
          <a:prstGeom prst="rect">
            <a:avLst/>
          </a:prstGeom>
          <a:noFill/>
          <a:ln>
            <a:noFill/>
          </a:ln>
        </p:spPr>
      </p:pic>
      <p:pic>
        <p:nvPicPr>
          <p:cNvPr id="11" name="Picture 10">
            <a:extLst>
              <a:ext uri="{FF2B5EF4-FFF2-40B4-BE49-F238E27FC236}">
                <a16:creationId xmlns:a16="http://schemas.microsoft.com/office/drawing/2014/main" id="{CACDA41F-F17E-3AB0-418D-DA061624E4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44" y="214290"/>
            <a:ext cx="1000125" cy="1141095"/>
          </a:xfrm>
          <a:prstGeom prst="rect">
            <a:avLst/>
          </a:prstGeom>
          <a:noFill/>
          <a:ln>
            <a:noFill/>
          </a:ln>
        </p:spPr>
      </p:pic>
      <p:pic>
        <p:nvPicPr>
          <p:cNvPr id="12" name="Picture 11" descr="Escuela infantil castillo de Blanca: ABECEDARIOS CON CUBOS">
            <a:extLst>
              <a:ext uri="{FF2B5EF4-FFF2-40B4-BE49-F238E27FC236}">
                <a16:creationId xmlns:a16="http://schemas.microsoft.com/office/drawing/2014/main" id="{ED789776-3C06-3D6D-DE92-2A9FA0DDFD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9388" y="214290"/>
            <a:ext cx="907256" cy="1076325"/>
          </a:xfrm>
          <a:prstGeom prst="rect">
            <a:avLst/>
          </a:prstGeom>
          <a:noFill/>
          <a:ln>
            <a:noFill/>
          </a:ln>
        </p:spPr>
      </p:pic>
      <p:pic>
        <p:nvPicPr>
          <p:cNvPr id="13" name="Picture 12" descr="Escuela infantil castillo de Blanca: ABECEDARIOS CON CUBOS">
            <a:extLst>
              <a:ext uri="{FF2B5EF4-FFF2-40B4-BE49-F238E27FC236}">
                <a16:creationId xmlns:a16="http://schemas.microsoft.com/office/drawing/2014/main" id="{56304F45-7902-9E5B-8C42-F9E503B57A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0694" y="0"/>
            <a:ext cx="905036" cy="1263771"/>
          </a:xfrm>
          <a:prstGeom prst="rect">
            <a:avLst/>
          </a:prstGeom>
          <a:noFill/>
          <a:ln>
            <a:noFill/>
          </a:ln>
        </p:spPr>
      </p:pic>
      <p:pic>
        <p:nvPicPr>
          <p:cNvPr id="14" name="Picture 13">
            <a:extLst>
              <a:ext uri="{FF2B5EF4-FFF2-40B4-BE49-F238E27FC236}">
                <a16:creationId xmlns:a16="http://schemas.microsoft.com/office/drawing/2014/main" id="{B5BB9004-A2F2-80E8-C40F-02F1FB98D68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214290"/>
            <a:ext cx="879781" cy="1070711"/>
          </a:xfrm>
          <a:prstGeom prst="rect">
            <a:avLst/>
          </a:prstGeom>
          <a:noFill/>
          <a:ln>
            <a:noFill/>
          </a:ln>
        </p:spPr>
      </p:pic>
      <p:sp>
        <p:nvSpPr>
          <p:cNvPr id="16" name="Dreptunghi 15"/>
          <p:cNvSpPr/>
          <p:nvPr/>
        </p:nvSpPr>
        <p:spPr>
          <a:xfrm>
            <a:off x="1560398" y="2795218"/>
            <a:ext cx="6858048" cy="1061829"/>
          </a:xfrm>
          <a:prstGeom prst="rect">
            <a:avLst/>
          </a:prstGeom>
        </p:spPr>
        <p:txBody>
          <a:bodyPr wrap="square" lIns="91440" tIns="45720" rIns="91440" bIns="45720" anchor="t">
            <a:spAutoFit/>
          </a:bodyPr>
          <a:lstStyle/>
          <a:p>
            <a:pPr algn="just">
              <a:spcBef>
                <a:spcPct val="0"/>
              </a:spcBef>
              <a:spcAft>
                <a:spcPct val="0"/>
              </a:spcAft>
            </a:pPr>
            <a:r>
              <a:rPr lang="en" sz="2100" dirty="0">
                <a:solidFill>
                  <a:schemeClr val="accent1">
                    <a:lumMod val="75000"/>
                  </a:schemeClr>
                </a:solidFill>
                <a:latin typeface="Cambria Math"/>
                <a:ea typeface="Cambria Math"/>
                <a:cs typeface="Times New Roman"/>
              </a:rPr>
              <a:t>PURPOSE OF THE ACTIVITY: Consolidation of children's knowledge of numbers within the limits of 1-5; the development of attention and thinking operations.​​</a:t>
            </a:r>
            <a:endParaRPr lang="en-US">
              <a:solidFill>
                <a:schemeClr val="accent1">
                  <a:lumMod val="75000"/>
                </a:schemeClr>
              </a:solidFill>
              <a:latin typeface="Cambria Math"/>
              <a:ea typeface="Cambria Math"/>
            </a:endParaRPr>
          </a:p>
        </p:txBody>
      </p:sp>
      <p:pic>
        <p:nvPicPr>
          <p:cNvPr id="17" name="Picture 2"/>
          <p:cNvPicPr>
            <a:picLocks noChangeAspect="1" noChangeArrowheads="1"/>
          </p:cNvPicPr>
          <p:nvPr/>
        </p:nvPicPr>
        <p:blipFill>
          <a:blip r:embed="rId7" cstate="print"/>
          <a:srcRect/>
          <a:stretch>
            <a:fillRect/>
          </a:stretch>
        </p:blipFill>
        <p:spPr bwMode="auto">
          <a:xfrm>
            <a:off x="1643042" y="3857628"/>
            <a:ext cx="2625329" cy="2571768"/>
          </a:xfrm>
          <a:prstGeom prst="rect">
            <a:avLst/>
          </a:prstGeom>
          <a:noFill/>
          <a:ln w="9525">
            <a:noFill/>
            <a:miter lim="800000"/>
            <a:headEnd/>
            <a:tailEnd/>
          </a:ln>
          <a:effectLst/>
        </p:spPr>
      </p:pic>
      <p:pic>
        <p:nvPicPr>
          <p:cNvPr id="18" name="Picture 3"/>
          <p:cNvPicPr>
            <a:picLocks noChangeAspect="1" noChangeArrowheads="1"/>
          </p:cNvPicPr>
          <p:nvPr/>
        </p:nvPicPr>
        <p:blipFill>
          <a:blip r:embed="rId8" cstate="print"/>
          <a:srcRect/>
          <a:stretch>
            <a:fillRect/>
          </a:stretch>
        </p:blipFill>
        <p:spPr bwMode="auto">
          <a:xfrm flipH="1">
            <a:off x="5286380" y="3857628"/>
            <a:ext cx="2643206" cy="2357454"/>
          </a:xfrm>
          <a:prstGeom prst="rect">
            <a:avLst/>
          </a:prstGeom>
          <a:noFill/>
          <a:ln w="9525">
            <a:noFill/>
            <a:miter lim="800000"/>
            <a:headEnd/>
            <a:tailEnd/>
          </a:ln>
          <a:effectLst/>
        </p:spPr>
      </p:pic>
    </p:spTree>
    <p:extLst>
      <p:ext uri="{BB962C8B-B14F-4D97-AF65-F5344CB8AC3E}">
        <p14:creationId xmlns:p14="http://schemas.microsoft.com/office/powerpoint/2010/main" val="1143339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1075740" y="90651"/>
            <a:ext cx="5437647" cy="640175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just"/>
            <a:r>
              <a:rPr lang="ro-RO" b="1" dirty="0">
                <a:solidFill>
                  <a:schemeClr val="accent1">
                    <a:lumMod val="75000"/>
                  </a:schemeClr>
                </a:solidFill>
                <a:latin typeface="Cambria Math"/>
                <a:ea typeface="Cambria Math"/>
                <a:cs typeface="Times New Roman"/>
              </a:rPr>
              <a:t>OBJECTIVES: </a:t>
            </a:r>
            <a:endParaRPr lang="en-US" b="1">
              <a:solidFill>
                <a:schemeClr val="accent1">
                  <a:lumMod val="75000"/>
                </a:schemeClr>
              </a:solidFill>
              <a:latin typeface="Cambria Math"/>
              <a:ea typeface="Cambria Math"/>
              <a:cs typeface="Times New Roman"/>
            </a:endParaRPr>
          </a:p>
          <a:p>
            <a:pPr algn="just"/>
            <a:endParaRPr lang="ro-RO" b="1" dirty="0">
              <a:solidFill>
                <a:schemeClr val="accent1">
                  <a:lumMod val="75000"/>
                </a:schemeClr>
              </a:solidFill>
              <a:latin typeface="Cambria Math"/>
              <a:ea typeface="Cambria Math"/>
              <a:cs typeface="Times New Roman"/>
            </a:endParaRPr>
          </a:p>
          <a:p>
            <a:pPr algn="just"/>
            <a:r>
              <a:rPr lang="ro-RO" b="1" dirty="0">
                <a:solidFill>
                  <a:schemeClr val="accent1">
                    <a:lumMod val="75000"/>
                  </a:schemeClr>
                </a:solidFill>
                <a:latin typeface="Cambria Math"/>
                <a:ea typeface="Cambria Math"/>
                <a:cs typeface="Times New Roman"/>
              </a:rPr>
              <a:t>Cognitive: </a:t>
            </a:r>
            <a:endParaRPr lang="ro-RO"/>
          </a:p>
          <a:p>
            <a:pPr algn="just"/>
            <a:endParaRPr lang="ro-RO" dirty="0">
              <a:solidFill>
                <a:schemeClr val="accent1">
                  <a:lumMod val="75000"/>
                </a:schemeClr>
              </a:solidFill>
              <a:latin typeface="Cambria Math"/>
              <a:ea typeface="Cambria Math"/>
              <a:cs typeface="Times New Roman"/>
            </a:endParaRPr>
          </a:p>
          <a:p>
            <a:pPr marL="285750" indent="-285750" algn="just">
              <a:buFont typeface="Arial"/>
              <a:buChar char="•"/>
            </a:pPr>
            <a:r>
              <a:rPr lang="ro-RO" sz="1600" err="1">
                <a:solidFill>
                  <a:schemeClr val="accent1">
                    <a:lumMod val="75000"/>
                  </a:schemeClr>
                </a:solidFill>
                <a:latin typeface="Cambria Math"/>
                <a:ea typeface="Cambria Math"/>
                <a:cs typeface="Times New Roman"/>
              </a:rPr>
              <a:t>To</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count</a:t>
            </a:r>
            <a:r>
              <a:rPr lang="ro-RO" sz="1600" dirty="0">
                <a:solidFill>
                  <a:schemeClr val="accent1">
                    <a:lumMod val="75000"/>
                  </a:schemeClr>
                </a:solidFill>
                <a:latin typeface="Cambria Math"/>
                <a:ea typeface="Cambria Math"/>
                <a:cs typeface="Times New Roman"/>
              </a:rPr>
              <a:t> in </a:t>
            </a:r>
            <a:r>
              <a:rPr lang="ro-RO" sz="1600" err="1">
                <a:solidFill>
                  <a:schemeClr val="accent1">
                    <a:lumMod val="75000"/>
                  </a:schemeClr>
                </a:solidFill>
                <a:latin typeface="Cambria Math"/>
                <a:ea typeface="Cambria Math"/>
                <a:cs typeface="Times New Roman"/>
              </a:rPr>
              <a:t>ascending</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and</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descending</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order</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within</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the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limits</a:t>
            </a:r>
            <a:r>
              <a:rPr lang="ro-RO" sz="1600" dirty="0">
                <a:solidFill>
                  <a:schemeClr val="accent1">
                    <a:lumMod val="75000"/>
                  </a:schemeClr>
                </a:solidFill>
                <a:latin typeface="Cambria Math"/>
                <a:ea typeface="Cambria Math"/>
                <a:cs typeface="Times New Roman"/>
              </a:rPr>
              <a:t> of 1-5;  </a:t>
            </a:r>
            <a:endParaRPr lang="ro-RO" sz="1600">
              <a:solidFill>
                <a:schemeClr val="accent1">
                  <a:lumMod val="75000"/>
                </a:schemeClr>
              </a:solidFill>
            </a:endParaRPr>
          </a:p>
          <a:p>
            <a:pPr marL="285750" indent="-285750" algn="just">
              <a:buFont typeface="Arial"/>
              <a:buChar char="•"/>
            </a:pPr>
            <a:r>
              <a:rPr lang="ro-RO" sz="1600" err="1">
                <a:solidFill>
                  <a:schemeClr val="accent1">
                    <a:lumMod val="75000"/>
                  </a:schemeClr>
                </a:solidFill>
                <a:latin typeface="Cambria Math"/>
                <a:ea typeface="Cambria Math"/>
                <a:cs typeface="Times New Roman"/>
              </a:rPr>
              <a:t>To</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recognize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the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numbers</a:t>
            </a:r>
            <a:r>
              <a:rPr lang="ro-RO" sz="1600" dirty="0">
                <a:solidFill>
                  <a:schemeClr val="accent1">
                    <a:lumMod val="75000"/>
                  </a:schemeClr>
                </a:solidFill>
                <a:latin typeface="Cambria Math"/>
                <a:ea typeface="Cambria Math"/>
                <a:cs typeface="Times New Roman"/>
              </a:rPr>
              <a:t> 1,2,3,4,5; </a:t>
            </a:r>
            <a:endParaRPr lang="ro-RO" sz="1600">
              <a:solidFill>
                <a:schemeClr val="accent1">
                  <a:lumMod val="75000"/>
                </a:schemeClr>
              </a:solidFill>
            </a:endParaRPr>
          </a:p>
          <a:p>
            <a:pPr marL="285750" indent="-285750" algn="just">
              <a:buFont typeface="Arial"/>
              <a:buChar char="•"/>
            </a:pPr>
            <a:r>
              <a:rPr lang="ro-RO" sz="1600" err="1">
                <a:solidFill>
                  <a:schemeClr val="accent1">
                    <a:lumMod val="75000"/>
                  </a:schemeClr>
                </a:solidFill>
                <a:latin typeface="Cambria Math"/>
                <a:ea typeface="Cambria Math"/>
                <a:cs typeface="Times New Roman"/>
              </a:rPr>
              <a:t>To</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relate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the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number</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to</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the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quantity</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and</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the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quantity</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to</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the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number</a:t>
            </a:r>
            <a:r>
              <a:rPr lang="ro-RO" sz="1600" dirty="0">
                <a:solidFill>
                  <a:schemeClr val="accent1">
                    <a:lumMod val="75000"/>
                  </a:schemeClr>
                </a:solidFill>
                <a:latin typeface="Cambria Math"/>
                <a:ea typeface="Cambria Math"/>
                <a:cs typeface="Times New Roman"/>
              </a:rPr>
              <a:t>;</a:t>
            </a:r>
            <a:endParaRPr lang="ro-RO" sz="1600">
              <a:solidFill>
                <a:schemeClr val="accent1">
                  <a:lumMod val="75000"/>
                </a:schemeClr>
              </a:solidFill>
            </a:endParaRPr>
          </a:p>
          <a:p>
            <a:pPr marL="285750" indent="-285750" algn="just">
              <a:buFont typeface="Arial"/>
              <a:buChar char="•"/>
            </a:pPr>
            <a:r>
              <a:rPr lang="ro-RO" sz="1600" err="1">
                <a:solidFill>
                  <a:schemeClr val="accent1">
                    <a:lumMod val="75000"/>
                  </a:schemeClr>
                </a:solidFill>
                <a:latin typeface="Cambria Math"/>
                <a:ea typeface="Cambria Math"/>
                <a:cs typeface="Times New Roman"/>
              </a:rPr>
              <a:t>To</a:t>
            </a:r>
            <a:r>
              <a:rPr lang="ro-RO" sz="1600" dirty="0">
                <a:solidFill>
                  <a:schemeClr val="accent1">
                    <a:lumMod val="75000"/>
                  </a:schemeClr>
                </a:solidFill>
                <a:latin typeface="Cambria Math"/>
                <a:ea typeface="Cambria Math"/>
                <a:cs typeface="Times New Roman"/>
              </a:rPr>
              <a:t> solve </a:t>
            </a:r>
            <a:r>
              <a:rPr lang="ro-RO" sz="1600" err="1">
                <a:solidFill>
                  <a:schemeClr val="accent1">
                    <a:lumMod val="75000"/>
                  </a:schemeClr>
                </a:solidFill>
                <a:latin typeface="Cambria Math"/>
                <a:ea typeface="Cambria Math"/>
                <a:cs typeface="Times New Roman"/>
              </a:rPr>
              <a:t>the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maze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correctly</a:t>
            </a:r>
            <a:r>
              <a:rPr lang="ro-RO" sz="1600" dirty="0">
                <a:solidFill>
                  <a:schemeClr val="accent1">
                    <a:lumMod val="75000"/>
                  </a:schemeClr>
                </a:solidFill>
                <a:latin typeface="Cambria Math"/>
                <a:ea typeface="Cambria Math"/>
                <a:cs typeface="Times New Roman"/>
              </a:rPr>
              <a:t>; </a:t>
            </a:r>
            <a:endParaRPr lang="ro-RO" sz="1600">
              <a:solidFill>
                <a:schemeClr val="accent1">
                  <a:lumMod val="75000"/>
                </a:schemeClr>
              </a:solidFill>
            </a:endParaRPr>
          </a:p>
          <a:p>
            <a:pPr marL="285750" indent="-285750" algn="just">
              <a:buFont typeface="Arial"/>
              <a:buChar char="•"/>
            </a:pPr>
            <a:r>
              <a:rPr lang="ro-RO" sz="1600" err="1">
                <a:solidFill>
                  <a:schemeClr val="accent1">
                    <a:lumMod val="75000"/>
                  </a:schemeClr>
                </a:solidFill>
                <a:latin typeface="Cambria Math"/>
                <a:ea typeface="Cambria Math"/>
                <a:cs typeface="Times New Roman"/>
              </a:rPr>
              <a:t>To</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use</a:t>
            </a:r>
            <a:r>
              <a:rPr lang="ro-RO" sz="1600" dirty="0">
                <a:solidFill>
                  <a:schemeClr val="accent1">
                    <a:lumMod val="75000"/>
                  </a:schemeClr>
                </a:solidFill>
                <a:latin typeface="Cambria Math"/>
                <a:ea typeface="Cambria Math"/>
                <a:cs typeface="Times New Roman"/>
              </a:rPr>
              <a:t> an </a:t>
            </a:r>
            <a:r>
              <a:rPr lang="ro-RO" sz="1600" err="1">
                <a:solidFill>
                  <a:schemeClr val="accent1">
                    <a:lumMod val="75000"/>
                  </a:schemeClr>
                </a:solidFill>
                <a:latin typeface="Cambria Math"/>
                <a:ea typeface="Cambria Math"/>
                <a:cs typeface="Times New Roman"/>
              </a:rPr>
              <a:t>appropriate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mathematical</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language</a:t>
            </a:r>
            <a:r>
              <a:rPr lang="ro-RO" sz="1600" dirty="0">
                <a:solidFill>
                  <a:schemeClr val="accent1">
                    <a:lumMod val="75000"/>
                  </a:schemeClr>
                </a:solidFill>
                <a:latin typeface="Cambria Math"/>
                <a:ea typeface="Cambria Math"/>
                <a:cs typeface="Times New Roman"/>
              </a:rPr>
              <a:t>.</a:t>
            </a:r>
            <a:r>
              <a:rPr lang="ro-RO" dirty="0">
                <a:solidFill>
                  <a:schemeClr val="accent1">
                    <a:lumMod val="75000"/>
                  </a:schemeClr>
                </a:solidFill>
                <a:latin typeface="Cambria Math"/>
                <a:ea typeface="Cambria Math"/>
                <a:cs typeface="Times New Roman"/>
              </a:rPr>
              <a:t> </a:t>
            </a:r>
            <a:endParaRPr lang="ro-RO">
              <a:solidFill>
                <a:schemeClr val="accent1">
                  <a:lumMod val="75000"/>
                </a:schemeClr>
              </a:solidFill>
            </a:endParaRPr>
          </a:p>
          <a:p>
            <a:pPr algn="just"/>
            <a:endParaRPr lang="ro-RO" dirty="0">
              <a:solidFill>
                <a:schemeClr val="accent1">
                  <a:lumMod val="75000"/>
                </a:schemeClr>
              </a:solidFill>
              <a:latin typeface="Cambria Math"/>
              <a:ea typeface="Cambria Math"/>
              <a:cs typeface="Times New Roman"/>
            </a:endParaRPr>
          </a:p>
          <a:p>
            <a:pPr algn="just"/>
            <a:r>
              <a:rPr lang="ro-RO" b="1" err="1">
                <a:solidFill>
                  <a:schemeClr val="accent1">
                    <a:lumMod val="75000"/>
                  </a:schemeClr>
                </a:solidFill>
                <a:latin typeface="Cambria Math"/>
                <a:ea typeface="Cambria Math"/>
                <a:cs typeface="Times New Roman"/>
              </a:rPr>
              <a:t>Affective</a:t>
            </a:r>
            <a:r>
              <a:rPr lang="ro-RO" dirty="0">
                <a:solidFill>
                  <a:schemeClr val="accent1">
                    <a:lumMod val="75000"/>
                  </a:schemeClr>
                </a:solidFill>
                <a:latin typeface="Cambria Math"/>
                <a:ea typeface="Cambria Math"/>
                <a:cs typeface="Times New Roman"/>
              </a:rPr>
              <a:t>: </a:t>
            </a:r>
            <a:endParaRPr lang="ro-RO">
              <a:solidFill>
                <a:schemeClr val="accent1">
                  <a:lumMod val="75000"/>
                </a:schemeClr>
              </a:solidFill>
            </a:endParaRPr>
          </a:p>
          <a:p>
            <a:pPr algn="just"/>
            <a:endParaRPr lang="ro-RO" dirty="0">
              <a:solidFill>
                <a:schemeClr val="accent1">
                  <a:lumMod val="75000"/>
                </a:schemeClr>
              </a:solidFill>
              <a:latin typeface="Cambria Math"/>
              <a:ea typeface="Cambria Math"/>
              <a:cs typeface="Times New Roman"/>
            </a:endParaRPr>
          </a:p>
          <a:p>
            <a:pPr marL="285750" indent="-285750" algn="just">
              <a:buFont typeface="Arial"/>
              <a:buChar char="•"/>
            </a:pPr>
            <a:r>
              <a:rPr lang="ro-RO" sz="1600" err="1">
                <a:solidFill>
                  <a:schemeClr val="accent1">
                    <a:lumMod val="75000"/>
                  </a:schemeClr>
                </a:solidFill>
                <a:latin typeface="Cambria Math"/>
                <a:ea typeface="Cambria Math"/>
                <a:cs typeface="Times New Roman"/>
              </a:rPr>
              <a:t>to</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be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actively</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involved</a:t>
            </a:r>
            <a:r>
              <a:rPr lang="ro-RO" sz="1600" dirty="0">
                <a:solidFill>
                  <a:schemeClr val="accent1">
                    <a:lumMod val="75000"/>
                  </a:schemeClr>
                </a:solidFill>
                <a:latin typeface="Cambria Math"/>
                <a:ea typeface="Cambria Math"/>
                <a:cs typeface="Times New Roman"/>
              </a:rPr>
              <a:t> in </a:t>
            </a:r>
            <a:r>
              <a:rPr lang="ro-RO" sz="1600" err="1">
                <a:solidFill>
                  <a:schemeClr val="accent1">
                    <a:lumMod val="75000"/>
                  </a:schemeClr>
                </a:solidFill>
                <a:latin typeface="Cambria Math"/>
                <a:ea typeface="Cambria Math"/>
                <a:cs typeface="Times New Roman"/>
              </a:rPr>
              <a:t>the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activity</a:t>
            </a:r>
            <a:r>
              <a:rPr lang="ro-RO" sz="1600" dirty="0">
                <a:solidFill>
                  <a:schemeClr val="accent1">
                    <a:lumMod val="75000"/>
                  </a:schemeClr>
                </a:solidFill>
                <a:latin typeface="Cambria Math"/>
                <a:ea typeface="Cambria Math"/>
                <a:cs typeface="Times New Roman"/>
              </a:rPr>
              <a:t>;</a:t>
            </a:r>
            <a:endParaRPr lang="ro-RO" sz="1600">
              <a:solidFill>
                <a:schemeClr val="accent1">
                  <a:lumMod val="75000"/>
                </a:schemeClr>
              </a:solidFill>
            </a:endParaRPr>
          </a:p>
          <a:p>
            <a:pPr marL="285750" indent="-285750" algn="just">
              <a:buFont typeface="Arial"/>
              <a:buChar char="•"/>
            </a:pPr>
            <a:r>
              <a:rPr lang="ro-RO" sz="1600" err="1">
                <a:solidFill>
                  <a:schemeClr val="accent1">
                    <a:lumMod val="75000"/>
                  </a:schemeClr>
                </a:solidFill>
                <a:latin typeface="Cambria Math"/>
                <a:ea typeface="Cambria Math"/>
                <a:cs typeface="Times New Roman"/>
              </a:rPr>
              <a:t>to</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express</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own</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affective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feelings</a:t>
            </a:r>
            <a:r>
              <a:rPr lang="ro-RO" sz="1600" dirty="0">
                <a:solidFill>
                  <a:schemeClr val="accent1">
                    <a:lumMod val="75000"/>
                  </a:schemeClr>
                </a:solidFill>
                <a:latin typeface="Cambria Math"/>
                <a:ea typeface="Cambria Math"/>
                <a:cs typeface="Times New Roman"/>
              </a:rPr>
              <a:t> specific </a:t>
            </a:r>
            <a:r>
              <a:rPr lang="ro-RO" sz="1600" err="1">
                <a:solidFill>
                  <a:schemeClr val="accent1">
                    <a:lumMod val="75000"/>
                  </a:schemeClr>
                </a:solidFill>
                <a:latin typeface="Cambria Math"/>
                <a:ea typeface="Cambria Math"/>
                <a:cs typeface="Times New Roman"/>
              </a:rPr>
              <a:t>to</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the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activity</a:t>
            </a:r>
            <a:r>
              <a:rPr lang="ro-RO" sz="1600" dirty="0">
                <a:solidFill>
                  <a:schemeClr val="accent1">
                    <a:lumMod val="75000"/>
                  </a:schemeClr>
                </a:solidFill>
                <a:latin typeface="Cambria Math"/>
                <a:ea typeface="Cambria Math"/>
                <a:cs typeface="Times New Roman"/>
              </a:rPr>
              <a:t>;</a:t>
            </a:r>
            <a:endParaRPr lang="ro-RO" sz="1600">
              <a:solidFill>
                <a:schemeClr val="accent1">
                  <a:lumMod val="75000"/>
                </a:schemeClr>
              </a:solidFill>
            </a:endParaRPr>
          </a:p>
          <a:p>
            <a:pPr marL="285750" indent="-285750" algn="just">
              <a:buFont typeface="Arial"/>
              <a:buChar char="•"/>
            </a:pPr>
            <a:r>
              <a:rPr lang="ro-RO" sz="1600" err="1">
                <a:solidFill>
                  <a:schemeClr val="accent1">
                    <a:lumMod val="75000"/>
                  </a:schemeClr>
                </a:solidFill>
                <a:latin typeface="Cambria Math"/>
                <a:ea typeface="Cambria Math"/>
                <a:cs typeface="Times New Roman"/>
              </a:rPr>
              <a:t>to</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be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able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to</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establish</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intercommunication</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and</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cooperation</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relations</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with</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group</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members</a:t>
            </a:r>
            <a:r>
              <a:rPr lang="ro-RO" sz="1600" dirty="0">
                <a:solidFill>
                  <a:schemeClr val="accent1">
                    <a:lumMod val="75000"/>
                  </a:schemeClr>
                </a:solidFill>
                <a:latin typeface="Cambria Math"/>
                <a:ea typeface="Cambria Math"/>
                <a:cs typeface="Times New Roman"/>
              </a:rPr>
              <a:t>. </a:t>
            </a:r>
            <a:endParaRPr lang="ro-RO" sz="1600">
              <a:solidFill>
                <a:schemeClr val="accent1">
                  <a:lumMod val="75000"/>
                </a:schemeClr>
              </a:solidFill>
            </a:endParaRPr>
          </a:p>
          <a:p>
            <a:pPr marL="285750" indent="-285750" algn="just">
              <a:buFont typeface="Arial"/>
              <a:buChar char="•"/>
            </a:pPr>
            <a:endParaRPr lang="ro-RO" sz="1600" dirty="0">
              <a:solidFill>
                <a:schemeClr val="accent1">
                  <a:lumMod val="75000"/>
                </a:schemeClr>
              </a:solidFill>
              <a:latin typeface="Cambria Math"/>
              <a:ea typeface="Cambria Math"/>
              <a:cs typeface="Times New Roman"/>
            </a:endParaRPr>
          </a:p>
          <a:p>
            <a:pPr algn="just"/>
            <a:r>
              <a:rPr lang="ro-RO" b="1" err="1">
                <a:solidFill>
                  <a:schemeClr val="accent1">
                    <a:lumMod val="75000"/>
                  </a:schemeClr>
                </a:solidFill>
                <a:latin typeface="Cambria Math"/>
                <a:ea typeface="Cambria Math"/>
                <a:cs typeface="Times New Roman"/>
              </a:rPr>
              <a:t>Psychomotor</a:t>
            </a:r>
            <a:r>
              <a:rPr lang="ro-RO" b="1" dirty="0">
                <a:solidFill>
                  <a:schemeClr val="accent1">
                    <a:lumMod val="75000"/>
                  </a:schemeClr>
                </a:solidFill>
                <a:latin typeface="Cambria Math"/>
                <a:ea typeface="Cambria Math"/>
                <a:cs typeface="Times New Roman"/>
              </a:rPr>
              <a:t>: </a:t>
            </a:r>
            <a:endParaRPr lang="ro-RO">
              <a:solidFill>
                <a:schemeClr val="accent1">
                  <a:lumMod val="75000"/>
                </a:schemeClr>
              </a:solidFill>
            </a:endParaRPr>
          </a:p>
          <a:p>
            <a:pPr algn="just"/>
            <a:endParaRPr lang="ro-RO" b="1" dirty="0">
              <a:solidFill>
                <a:schemeClr val="accent1">
                  <a:lumMod val="75000"/>
                </a:schemeClr>
              </a:solidFill>
              <a:latin typeface="Cambria Math"/>
              <a:ea typeface="Cambria Math"/>
              <a:cs typeface="Times New Roman"/>
            </a:endParaRPr>
          </a:p>
          <a:p>
            <a:pPr marL="285750" indent="-285750" algn="just">
              <a:buFont typeface="Arial"/>
              <a:buChar char="•"/>
            </a:pPr>
            <a:r>
              <a:rPr lang="ro-RO" sz="1600" err="1">
                <a:solidFill>
                  <a:schemeClr val="accent1">
                    <a:lumMod val="75000"/>
                  </a:schemeClr>
                </a:solidFill>
                <a:latin typeface="Cambria Math"/>
                <a:ea typeface="Cambria Math"/>
                <a:cs typeface="Times New Roman"/>
              </a:rPr>
              <a:t>to</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have</a:t>
            </a:r>
            <a:r>
              <a:rPr lang="ro-RO" sz="1600" dirty="0">
                <a:solidFill>
                  <a:schemeClr val="accent1">
                    <a:lumMod val="75000"/>
                  </a:schemeClr>
                </a:solidFill>
                <a:latin typeface="Cambria Math"/>
                <a:ea typeface="Cambria Math"/>
                <a:cs typeface="Times New Roman"/>
              </a:rPr>
              <a:t> a </a:t>
            </a:r>
            <a:r>
              <a:rPr lang="ro-RO" sz="1600" err="1">
                <a:solidFill>
                  <a:schemeClr val="accent1">
                    <a:lumMod val="75000"/>
                  </a:schemeClr>
                </a:solidFill>
                <a:latin typeface="Cambria Math"/>
                <a:ea typeface="Cambria Math"/>
                <a:cs typeface="Times New Roman"/>
              </a:rPr>
              <a:t>correct</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position</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throughout</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the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activity</a:t>
            </a:r>
            <a:r>
              <a:rPr lang="ro-RO" sz="1600" dirty="0">
                <a:solidFill>
                  <a:schemeClr val="accent1">
                    <a:lumMod val="75000"/>
                  </a:schemeClr>
                </a:solidFill>
                <a:latin typeface="Cambria Math"/>
                <a:ea typeface="Cambria Math"/>
                <a:cs typeface="Times New Roman"/>
              </a:rPr>
              <a:t>;</a:t>
            </a:r>
            <a:endParaRPr lang="ro-RO" sz="1600">
              <a:solidFill>
                <a:schemeClr val="accent1">
                  <a:lumMod val="75000"/>
                </a:schemeClr>
              </a:solidFill>
            </a:endParaRPr>
          </a:p>
          <a:p>
            <a:pPr marL="285750" indent="-285750" algn="just">
              <a:spcBef>
                <a:spcPct val="0"/>
              </a:spcBef>
              <a:spcAft>
                <a:spcPct val="0"/>
              </a:spcAft>
              <a:buFont typeface="Arial"/>
              <a:buChar char="•"/>
            </a:pPr>
            <a:r>
              <a:rPr lang="ro-RO" sz="1600" err="1">
                <a:solidFill>
                  <a:schemeClr val="accent1">
                    <a:lumMod val="75000"/>
                  </a:schemeClr>
                </a:solidFill>
                <a:latin typeface="Cambria Math"/>
                <a:ea typeface="Cambria Math"/>
                <a:cs typeface="Times New Roman"/>
              </a:rPr>
              <a:t>to</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handle</a:t>
            </a:r>
            <a:r>
              <a:rPr lang="ro-RO" sz="1600" dirty="0">
                <a:solidFill>
                  <a:schemeClr val="accent1">
                    <a:lumMod val="75000"/>
                  </a:schemeClr>
                </a:solidFill>
                <a:latin typeface="Cambria Math"/>
                <a:ea typeface="Cambria Math"/>
                <a:cs typeface="Times New Roman"/>
              </a:rPr>
              <a:t> </a:t>
            </a:r>
            <a:r>
              <a:rPr lang="ro-RO" sz="1600" err="1">
                <a:solidFill>
                  <a:schemeClr val="accent1">
                    <a:lumMod val="75000"/>
                  </a:schemeClr>
                </a:solidFill>
                <a:latin typeface="Cambria Math"/>
                <a:ea typeface="Cambria Math"/>
                <a:cs typeface="Times New Roman"/>
              </a:rPr>
              <a:t>the</a:t>
            </a:r>
            <a:r>
              <a:rPr lang="ro-RO" sz="1600" dirty="0">
                <a:solidFill>
                  <a:schemeClr val="accent1">
                    <a:lumMod val="75000"/>
                  </a:schemeClr>
                </a:solidFill>
                <a:latin typeface="Cambria Math"/>
                <a:ea typeface="Cambria Math"/>
                <a:cs typeface="Times New Roman"/>
              </a:rPr>
              <a:t> didactic material </a:t>
            </a:r>
            <a:r>
              <a:rPr lang="ro-RO" sz="1600" err="1">
                <a:solidFill>
                  <a:schemeClr val="accent1">
                    <a:lumMod val="75000"/>
                  </a:schemeClr>
                </a:solidFill>
                <a:latin typeface="Cambria Math"/>
                <a:ea typeface="Cambria Math"/>
                <a:cs typeface="Times New Roman"/>
              </a:rPr>
              <a:t>with</a:t>
            </a:r>
            <a:r>
              <a:rPr lang="ro-RO" sz="1600" dirty="0">
                <a:solidFill>
                  <a:schemeClr val="accent1">
                    <a:lumMod val="75000"/>
                  </a:schemeClr>
                </a:solidFill>
                <a:latin typeface="Cambria Math"/>
                <a:ea typeface="Cambria Math"/>
                <a:cs typeface="Times New Roman"/>
              </a:rPr>
              <a:t> care. </a:t>
            </a:r>
            <a:endParaRPr lang="ro-RO" sz="1600">
              <a:solidFill>
                <a:schemeClr val="accent1">
                  <a:lumMod val="75000"/>
                </a:schemeClr>
              </a:solidFill>
            </a:endParaRPr>
          </a:p>
          <a:p>
            <a:pPr algn="just">
              <a:spcBef>
                <a:spcPct val="0"/>
              </a:spcBef>
              <a:spcAft>
                <a:spcPct val="0"/>
              </a:spcAft>
            </a:pPr>
            <a:endParaRPr lang="ro-RO" sz="1600" b="1" i="0" u="none" strike="noStrike" cap="none" normalizeH="0" baseline="0" dirty="0">
              <a:ln>
                <a:noFill/>
              </a:ln>
              <a:solidFill>
                <a:schemeClr val="accent1">
                  <a:lumMod val="75000"/>
                </a:schemeClr>
              </a:solidFill>
              <a:effectLst/>
              <a:latin typeface="Cambria Math"/>
              <a:ea typeface="Cambria Math"/>
              <a:cs typeface="Times New Roman"/>
            </a:endParaRPr>
          </a:p>
        </p:txBody>
      </p:sp>
      <p:pic>
        <p:nvPicPr>
          <p:cNvPr id="3" name="Picture 4"/>
          <p:cNvPicPr>
            <a:picLocks noChangeAspect="1" noChangeArrowheads="1"/>
          </p:cNvPicPr>
          <p:nvPr/>
        </p:nvPicPr>
        <p:blipFill>
          <a:blip r:embed="rId2" cstate="print"/>
          <a:srcRect/>
          <a:stretch>
            <a:fillRect/>
          </a:stretch>
        </p:blipFill>
        <p:spPr bwMode="auto">
          <a:xfrm>
            <a:off x="6745917" y="411813"/>
            <a:ext cx="2269692" cy="2143140"/>
          </a:xfrm>
          <a:prstGeom prst="rect">
            <a:avLst/>
          </a:prstGeom>
          <a:noFill/>
          <a:ln w="9525">
            <a:noFill/>
            <a:miter lim="800000"/>
            <a:headEnd/>
            <a:tailEnd/>
          </a:ln>
          <a:effectLst/>
        </p:spPr>
      </p:pic>
      <p:pic>
        <p:nvPicPr>
          <p:cNvPr id="22530" name="Picture 2"/>
          <p:cNvPicPr>
            <a:picLocks noChangeAspect="1" noChangeArrowheads="1"/>
          </p:cNvPicPr>
          <p:nvPr/>
        </p:nvPicPr>
        <p:blipFill>
          <a:blip r:embed="rId3" cstate="print"/>
          <a:srcRect/>
          <a:stretch>
            <a:fillRect/>
          </a:stretch>
        </p:blipFill>
        <p:spPr bwMode="auto">
          <a:xfrm>
            <a:off x="6713722" y="2702016"/>
            <a:ext cx="2143140" cy="2286016"/>
          </a:xfrm>
          <a:prstGeom prst="rect">
            <a:avLst/>
          </a:prstGeom>
          <a:noFill/>
          <a:ln w="9525">
            <a:noFill/>
            <a:miter lim="800000"/>
            <a:headEnd/>
            <a:tailEnd/>
          </a:ln>
          <a:effectLst/>
        </p:spPr>
      </p:pic>
      <p:pic>
        <p:nvPicPr>
          <p:cNvPr id="22531" name="Picture 3"/>
          <p:cNvPicPr>
            <a:picLocks noChangeAspect="1" noChangeArrowheads="1"/>
          </p:cNvPicPr>
          <p:nvPr/>
        </p:nvPicPr>
        <p:blipFill>
          <a:blip r:embed="rId4" cstate="print"/>
          <a:srcRect/>
          <a:stretch>
            <a:fillRect/>
          </a:stretch>
        </p:blipFill>
        <p:spPr bwMode="auto">
          <a:xfrm>
            <a:off x="6740352" y="4986618"/>
            <a:ext cx="2095515" cy="1785950"/>
          </a:xfrm>
          <a:prstGeom prst="rect">
            <a:avLst/>
          </a:prstGeom>
          <a:noFill/>
          <a:ln w="9525">
            <a:noFill/>
            <a:miter lim="800000"/>
            <a:headEnd/>
            <a:tailEnd/>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reptunghi 5"/>
          <p:cNvSpPr/>
          <p:nvPr/>
        </p:nvSpPr>
        <p:spPr>
          <a:xfrm>
            <a:off x="1285852" y="357167"/>
            <a:ext cx="7897394" cy="1477328"/>
          </a:xfrm>
          <a:prstGeom prst="rect">
            <a:avLst/>
          </a:prstGeom>
        </p:spPr>
        <p:txBody>
          <a:bodyPr wrap="square" lIns="91440" tIns="45720" rIns="91440" bIns="45720" anchor="t">
            <a:spAutoFit/>
          </a:bodyPr>
          <a:lstStyle/>
          <a:p>
            <a:r>
              <a:rPr lang="vi-VN" dirty="0">
                <a:solidFill>
                  <a:schemeClr val="accent1">
                    <a:lumMod val="75000"/>
                  </a:schemeClr>
                </a:solidFill>
                <a:latin typeface="Tahoma"/>
                <a:ea typeface="Tahoma"/>
                <a:cs typeface="Tahoma"/>
              </a:rPr>
              <a:t>BIBLIOGRAPHY: </a:t>
            </a:r>
            <a:endParaRPr lang="ro-RO">
              <a:solidFill>
                <a:schemeClr val="accent1">
                  <a:lumMod val="75000"/>
                </a:schemeClr>
              </a:solidFill>
            </a:endParaRPr>
          </a:p>
          <a:p>
            <a:r>
              <a:rPr lang="vi-VN" dirty="0">
                <a:solidFill>
                  <a:schemeClr val="accent1">
                    <a:lumMod val="75000"/>
                  </a:schemeClr>
                </a:solidFill>
                <a:latin typeface="Tahoma"/>
                <a:ea typeface="Tahoma"/>
                <a:cs typeface="Tahoma"/>
              </a:rPr>
              <a:t>1.Curriculum ptr Invatamantul prescolar,Bucuresti; </a:t>
            </a:r>
            <a:endParaRPr lang="ro-RO">
              <a:solidFill>
                <a:schemeClr val="accent1">
                  <a:lumMod val="75000"/>
                </a:schemeClr>
              </a:solidFill>
            </a:endParaRPr>
          </a:p>
          <a:p>
            <a:r>
              <a:rPr lang="vi-VN" dirty="0">
                <a:solidFill>
                  <a:schemeClr val="accent1">
                    <a:lumMod val="75000"/>
                  </a:schemeClr>
                </a:solidFill>
                <a:latin typeface="Tahoma"/>
                <a:ea typeface="Tahoma"/>
                <a:cs typeface="Tahoma"/>
              </a:rPr>
              <a:t>2.Life Long Learning Program,2012-2013,Manual de eductie outdoor; </a:t>
            </a:r>
            <a:endParaRPr lang="ro-RO">
              <a:solidFill>
                <a:schemeClr val="accent1">
                  <a:lumMod val="75000"/>
                </a:schemeClr>
              </a:solidFill>
            </a:endParaRPr>
          </a:p>
          <a:p>
            <a:r>
              <a:rPr lang="vi-VN" dirty="0">
                <a:solidFill>
                  <a:schemeClr val="accent1">
                    <a:lumMod val="75000"/>
                  </a:schemeClr>
                </a:solidFill>
                <a:latin typeface="Tahoma"/>
                <a:ea typeface="Tahoma"/>
                <a:cs typeface="Tahoma"/>
              </a:rPr>
              <a:t>3.Scrisoare metodică pentru anul școlar 2014-2015; 4.Susila,I,(1982),Culoarea cea de toate zilele,Editura Albatros,Bucuresti;</a:t>
            </a:r>
            <a:endParaRPr lang="en-US">
              <a:solidFill>
                <a:schemeClr val="accent1">
                  <a:lumMod val="75000"/>
                </a:schemeClr>
              </a:solidFill>
              <a:latin typeface="Tahoma"/>
              <a:ea typeface="Tahoma"/>
              <a:cs typeface="Tahoma"/>
            </a:endParaRPr>
          </a:p>
        </p:txBody>
      </p:sp>
      <p:pic>
        <p:nvPicPr>
          <p:cNvPr id="23554" name="Picture 2" descr="Gamification in Education: Benefits &amp; Features that You Must Know"/>
          <p:cNvPicPr>
            <a:picLocks noChangeAspect="1" noChangeArrowheads="1"/>
          </p:cNvPicPr>
          <p:nvPr/>
        </p:nvPicPr>
        <p:blipFill>
          <a:blip r:embed="rId2"/>
          <a:srcRect/>
          <a:stretch>
            <a:fillRect/>
          </a:stretch>
        </p:blipFill>
        <p:spPr bwMode="auto">
          <a:xfrm>
            <a:off x="1357290" y="2571744"/>
            <a:ext cx="7286676" cy="3643338"/>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țiu">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Solstițiu">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țiu">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260</TotalTime>
  <Words>102</Words>
  <Application>Microsoft Office PowerPoint</Application>
  <PresentationFormat>On-screen Show (4:3)</PresentationFormat>
  <Paragraphs>56</Paragraphs>
  <Slides>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Calibri</vt:lpstr>
      <vt:lpstr>Cambria Math</vt:lpstr>
      <vt:lpstr>Gill Sans MT</vt:lpstr>
      <vt:lpstr>Tahoma</vt:lpstr>
      <vt:lpstr>Times New Roman</vt:lpstr>
      <vt:lpstr>Verdana</vt:lpstr>
      <vt:lpstr>Wingdings 2</vt:lpstr>
      <vt:lpstr>Solstițiu</vt:lpstr>
      <vt:lpstr>KINDERGARTEN WITH EXTENDED PROGRAM ,,MIHAI EMINESCU”, TG-JIU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GRĂDINIŢA CU PROGRAM PRELUNGIT ,,MIHAI EMINESCU”, TG-JIU</dc:title>
  <dc:creator>Lenovo</dc:creator>
  <cp:lastModifiedBy>x</cp:lastModifiedBy>
  <cp:revision>222</cp:revision>
  <dcterms:created xsi:type="dcterms:W3CDTF">2023-05-27T09:00:12Z</dcterms:created>
  <dcterms:modified xsi:type="dcterms:W3CDTF">2023-10-10T07:04:15Z</dcterms:modified>
</cp:coreProperties>
</file>