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58" r:id="rId4"/>
    <p:sldId id="260" r:id="rId5"/>
    <p:sldId id="263" r:id="rId6"/>
    <p:sldId id="265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7228-3CCF-4653-8263-3A6A0FE9433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0FDE-FB83-4F03-869E-97461EC72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3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A0FDE-FB83-4F03-869E-97461EC72F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9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9A87-3608-D1D0-1E79-39678B202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9BF3F-660E-7388-26C8-A60F09F46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FF9-05BE-FB04-CA64-1232F73E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EF17B-41EB-68FB-BFBA-300458D0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31CAC-8094-2E48-B261-7882280E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67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8692-D5BD-764B-3CF6-81ED5E69B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4A796-075E-A1A0-A16E-179E1C19E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78590-EA0A-35BD-5BE1-ABD91E8C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A7FA-A39C-8F14-3523-A836175E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CDD02-A50F-61DD-6644-4C9F3452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8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F5AEA-B7C8-6737-2610-8E2FCE89C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12BDC-54F6-D2BF-62AA-0A8392DC3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AE840-6222-61B8-DE93-AF47E81C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5552F-F6F2-9CB6-8848-EF26A202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585EF-EB5A-DA2C-9D6A-0434824B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72BF-5BC0-ED44-746B-F98449A79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AC98D-436D-F7DE-E84E-5E57335C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CF08E-FF8E-B78B-38A7-3341DE9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48DA6-8288-22E1-0BFC-435BC26C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A959A-5FBB-D2CE-FCAD-84171270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3B87-2C08-A2EB-7397-75322B82F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70F44-A7A8-076A-7DD0-B4AAFAACC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F227-351A-4ECF-02BE-88ECFFCEE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849F3-2AED-802E-16C4-B15038A8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B0376-0962-8B25-B10C-357B022A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3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8C27-0E6E-92A2-6DE7-895CF8F7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15A5-5F1F-811F-1C59-8BAACF6513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70B66-975C-0165-1859-F5EC56997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53B8-A7B0-BFDA-A764-B5B03C6A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9E979-E046-E10B-3760-27C63DC3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6A386-54BE-4696-CF25-20ABD91A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3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146B-1FFB-5DE7-817E-E47D9C15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48508-AE67-03AA-F0F3-C0DBC235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CA919-33E0-AA87-0EFC-821E10267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EC12F-E3F0-F0C3-FC3B-852198C7A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35054-A526-635C-0B93-79AC4E20E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78388E-0A16-D898-B28D-F2F26A46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F2497-55F2-2C80-F4DF-CE270101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CCABD-36BE-A377-7AA8-89242E78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2FCD-BD84-CE24-8FEA-140AE0E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0329F-23D5-3FDE-CC60-463D9D50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1899E-9D82-7178-3CB3-506D0DB4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2212B-99FF-43B8-6E0B-0B9BC26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5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B2D84-D90E-D1D0-8728-8D6A114C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2E571-1CCB-EFBC-B353-CCBE8CF3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4348D-0274-6974-4E90-A84D4D2A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2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C240-4442-99F8-1FDB-42924D65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8D05-8FD5-F2BD-D464-A2832A1B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5375D-E1E5-2AA1-1C05-696070DB9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E0DE6-FDB7-67A5-2190-C07965DC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EC706-25FB-E014-50B4-6A57B46AB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F3EE9-20C2-C423-655D-14D18238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6E00-F309-310E-B993-A279C412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2D98E-09B4-E42D-152E-EC010E143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28096-EE86-BB3A-4C68-36BDA1A8E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C461-C599-4514-759E-B8C24C25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48CCB-AE73-604D-A25B-40AC7AC1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2BEF1-C178-51C0-E886-F474502B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3D8C6-6B19-F5F8-5F19-45C35C6E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42E43-FD8E-A29A-EC2A-AB7999F8B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17A02-D621-9D87-4EA0-688ABC3BD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4AB7-065C-4825-8931-C2A75E0D5A68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8F6C1-A1C6-3304-BCEF-6BBB301D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ECCF2-41E0-08AE-9998-D7E49ABC9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2F8A-211F-45A7-A217-0C23DFFE7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3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6E2094-C193-37B2-0B6E-EF7593B57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27684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5CB5A6-7A65-400C-E1AC-FABE713C41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2805"/>
            <a:ext cx="12192000" cy="512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7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D54519-72FB-35F7-2F54-2B5C2B55A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F1CBFF-3B24-BAB0-3665-51E2F6789E4A}"/>
              </a:ext>
            </a:extLst>
          </p:cNvPr>
          <p:cNvSpPr txBox="1"/>
          <p:nvPr/>
        </p:nvSpPr>
        <p:spPr>
          <a:xfrm>
            <a:off x="141402" y="245745"/>
            <a:ext cx="1179293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OBJECTIVES:</a:t>
            </a:r>
          </a:p>
          <a:p>
            <a:r>
              <a:rPr lang="en-GB" b="1" dirty="0"/>
              <a:t> COGNITIVE:</a:t>
            </a:r>
          </a:p>
          <a:p>
            <a:r>
              <a:rPr lang="en-GB" dirty="0"/>
              <a:t>- To recognize previously learned geometric figures;</a:t>
            </a:r>
          </a:p>
          <a:p>
            <a:r>
              <a:rPr lang="ro-RO" dirty="0"/>
              <a:t>-</a:t>
            </a:r>
            <a:r>
              <a:rPr lang="en-GB" dirty="0"/>
              <a:t>To specify which geometric figures are similar to objects such as: hanger, ring, telephone, etc.;</a:t>
            </a:r>
            <a:endParaRPr lang="ro-RO" dirty="0"/>
          </a:p>
          <a:p>
            <a:r>
              <a:rPr lang="en-GB" dirty="0"/>
              <a:t>- </a:t>
            </a:r>
            <a:r>
              <a:rPr lang="ro-RO" dirty="0"/>
              <a:t>To n</a:t>
            </a:r>
            <a:r>
              <a:rPr lang="en-GB" dirty="0" err="1"/>
              <a:t>ame</a:t>
            </a:r>
            <a:r>
              <a:rPr lang="en-GB" dirty="0"/>
              <a:t> their characteristics: shape, size, </a:t>
            </a:r>
            <a:r>
              <a:rPr lang="en-GB" dirty="0" err="1"/>
              <a:t>color</a:t>
            </a:r>
            <a:r>
              <a:rPr lang="en-GB" dirty="0"/>
              <a:t>, thickness;</a:t>
            </a:r>
          </a:p>
          <a:p>
            <a:r>
              <a:rPr lang="en-GB" dirty="0"/>
              <a:t>- To correctly associate the number with the quantity and the figure with the number;</a:t>
            </a:r>
          </a:p>
          <a:p>
            <a:r>
              <a:rPr lang="en-GB" dirty="0"/>
              <a:t>-To build objects using known geometric figures;</a:t>
            </a:r>
          </a:p>
          <a:p>
            <a:r>
              <a:rPr lang="en-GB" dirty="0"/>
              <a:t>- </a:t>
            </a:r>
            <a:r>
              <a:rPr lang="ro-RO" dirty="0"/>
              <a:t>To r</a:t>
            </a:r>
            <a:r>
              <a:rPr lang="en-GB" dirty="0"/>
              <a:t>ender by painting objects using geometric figures;</a:t>
            </a:r>
          </a:p>
          <a:p>
            <a:r>
              <a:rPr lang="en-GB" dirty="0"/>
              <a:t>To use age-appropriate mathematical language;</a:t>
            </a:r>
          </a:p>
          <a:p>
            <a:endParaRPr lang="en-GB" dirty="0"/>
          </a:p>
          <a:p>
            <a:r>
              <a:rPr lang="en-GB" b="1" dirty="0"/>
              <a:t>AFFECTIVE:</a:t>
            </a:r>
          </a:p>
          <a:p>
            <a:r>
              <a:rPr lang="en-GB" dirty="0"/>
              <a:t>_ To be actively involved in the activity;</a:t>
            </a:r>
          </a:p>
          <a:p>
            <a:r>
              <a:rPr lang="ro-RO" dirty="0"/>
              <a:t>- T</a:t>
            </a:r>
            <a:r>
              <a:rPr lang="en-GB" dirty="0"/>
              <a:t>o express their own affective feelings specific to the activity;</a:t>
            </a:r>
          </a:p>
          <a:p>
            <a:r>
              <a:rPr lang="en-GB" dirty="0"/>
              <a:t>- To establish intercommunication and cooperation relations with group members.</a:t>
            </a:r>
          </a:p>
          <a:p>
            <a:endParaRPr lang="en-GB" dirty="0"/>
          </a:p>
          <a:p>
            <a:r>
              <a:rPr lang="en-GB" b="1" dirty="0"/>
              <a:t>PSYCHOMOTRY:</a:t>
            </a:r>
          </a:p>
          <a:p>
            <a:r>
              <a:rPr lang="en-GB" dirty="0"/>
              <a:t>- To have a correct position throughout the activity;</a:t>
            </a:r>
          </a:p>
          <a:p>
            <a:r>
              <a:rPr lang="en-GB" dirty="0"/>
              <a:t>- To easily handle the teaching material made available;</a:t>
            </a:r>
          </a:p>
        </p:txBody>
      </p:sp>
    </p:spTree>
    <p:extLst>
      <p:ext uri="{BB962C8B-B14F-4D97-AF65-F5344CB8AC3E}">
        <p14:creationId xmlns:p14="http://schemas.microsoft.com/office/powerpoint/2010/main" val="421255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770B62-F57F-2747-179F-E2923B456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273" y="692945"/>
            <a:ext cx="1353429" cy="18899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AFDEE9-3853-8C34-F910-6C76C1465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917" y="516995"/>
            <a:ext cx="6730567" cy="27190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480BB9-7230-F12B-1B0F-40ADAC9927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73" y="814875"/>
            <a:ext cx="2280102" cy="8169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CF9C87-11E7-420F-F558-19370C421DA7}"/>
              </a:ext>
            </a:extLst>
          </p:cNvPr>
          <p:cNvSpPr txBox="1"/>
          <p:nvPr/>
        </p:nvSpPr>
        <p:spPr>
          <a:xfrm>
            <a:off x="5467546" y="3753042"/>
            <a:ext cx="54463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And they took photos of their painted works during the activity.</a:t>
            </a:r>
          </a:p>
        </p:txBody>
      </p:sp>
    </p:spTree>
    <p:extLst>
      <p:ext uri="{BB962C8B-B14F-4D97-AF65-F5344CB8AC3E}">
        <p14:creationId xmlns:p14="http://schemas.microsoft.com/office/powerpoint/2010/main" val="297274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:push dir="u"/>
      </p:transition>
    </mc:Choice>
    <mc:Fallback xmlns=""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8081A4-0D91-8CF8-CF2C-392548666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34747">
            <a:off x="451869" y="722474"/>
            <a:ext cx="1182727" cy="13595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653BF0-8A50-0E64-B2B6-3A7268C7D4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929" y="620653"/>
            <a:ext cx="3158002" cy="8169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4E72DC-66FD-9931-FFBA-16B5367227A3}"/>
              </a:ext>
            </a:extLst>
          </p:cNvPr>
          <p:cNvSpPr txBox="1"/>
          <p:nvPr/>
        </p:nvSpPr>
        <p:spPr>
          <a:xfrm>
            <a:off x="4637987" y="2058242"/>
            <a:ext cx="44305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The children named which geometric figures resemble objects such as: ring, phone, gift, dice, window;</a:t>
            </a:r>
          </a:p>
        </p:txBody>
      </p:sp>
    </p:spTree>
    <p:extLst>
      <p:ext uri="{BB962C8B-B14F-4D97-AF65-F5344CB8AC3E}">
        <p14:creationId xmlns:p14="http://schemas.microsoft.com/office/powerpoint/2010/main" val="102764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push dir="u"/>
      </p:transition>
    </mc:Choice>
    <mc:Fallback xmlns=""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C2A46-A625-A91C-06F1-8E9E076A9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14389">
            <a:off x="800097" y="657896"/>
            <a:ext cx="1146147" cy="1450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EE1ED8-3999-ABD4-392F-D83EC63FB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2740" y="633510"/>
            <a:ext cx="2353260" cy="7498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A740A0-3DAB-ECE8-5EFF-EC8F49403CF9}"/>
              </a:ext>
            </a:extLst>
          </p:cNvPr>
          <p:cNvSpPr txBox="1"/>
          <p:nvPr/>
        </p:nvSpPr>
        <p:spPr>
          <a:xfrm>
            <a:off x="3009507" y="1781666"/>
            <a:ext cx="673780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The children named the known geometric figures and their characteristics: shape, size, </a:t>
            </a:r>
            <a:r>
              <a:rPr lang="en-GB" sz="3200" dirty="0" err="1">
                <a:solidFill>
                  <a:srgbClr val="00B050"/>
                </a:solidFill>
              </a:rPr>
              <a:t>color</a:t>
            </a:r>
            <a:r>
              <a:rPr lang="en-GB" sz="3200" dirty="0">
                <a:solidFill>
                  <a:srgbClr val="00B050"/>
                </a:solidFill>
              </a:rPr>
              <a:t> and thickness. They formed sets with these and correctly matched number to quantity and digit to number.</a:t>
            </a:r>
            <a:endParaRPr lang="ro-R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3942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B5CCB50-9FCE-3C0A-DD3E-F31AAC59A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009" y="838643"/>
            <a:ext cx="1140051" cy="13534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6296F8-193B-CBE8-9630-650117647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8069" y="698422"/>
            <a:ext cx="2505673" cy="816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D34B2F-1A7E-75D5-AF92-30083F4CB9A5}"/>
              </a:ext>
            </a:extLst>
          </p:cNvPr>
          <p:cNvSpPr txBox="1"/>
          <p:nvPr/>
        </p:nvSpPr>
        <p:spPr>
          <a:xfrm>
            <a:off x="3009508" y="2877235"/>
            <a:ext cx="6169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 err="1">
                <a:solidFill>
                  <a:srgbClr val="00B050"/>
                </a:solidFill>
              </a:rPr>
              <a:t>Preschoolers</a:t>
            </a:r>
            <a:r>
              <a:rPr lang="en-GB" sz="2400" dirty="0">
                <a:solidFill>
                  <a:srgbClr val="00B050"/>
                </a:solidFill>
              </a:rPr>
              <a:t> built houses, fir trees, snowmen, rockets, using familiar geometric figures.</a:t>
            </a:r>
          </a:p>
        </p:txBody>
      </p:sp>
    </p:spTree>
    <p:extLst>
      <p:ext uri="{BB962C8B-B14F-4D97-AF65-F5344CB8AC3E}">
        <p14:creationId xmlns:p14="http://schemas.microsoft.com/office/powerpoint/2010/main" val="3523637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9BAB89A-2033-EE5D-35F1-6D6A68EC7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70" y="737943"/>
            <a:ext cx="999831" cy="11400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39CBF1-6323-F884-8B91-68766B156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2027" y="491033"/>
            <a:ext cx="1146147" cy="816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F14851-304E-16BA-2496-68E89E9E90CD}"/>
              </a:ext>
            </a:extLst>
          </p:cNvPr>
          <p:cNvSpPr txBox="1"/>
          <p:nvPr/>
        </p:nvSpPr>
        <p:spPr>
          <a:xfrm>
            <a:off x="3207471" y="2038249"/>
            <a:ext cx="61698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The children painted using the known geometric figures: circle, square, triangle, rectangle and square.</a:t>
            </a:r>
          </a:p>
        </p:txBody>
      </p:sp>
    </p:spTree>
    <p:extLst>
      <p:ext uri="{BB962C8B-B14F-4D97-AF65-F5344CB8AC3E}">
        <p14:creationId xmlns:p14="http://schemas.microsoft.com/office/powerpoint/2010/main" val="143206858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DB7EC-97A5-3893-022B-59CE6F19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5FCBAF-C910-548B-9165-D4AD3698C25E}"/>
              </a:ext>
            </a:extLst>
          </p:cNvPr>
          <p:cNvSpPr txBox="1"/>
          <p:nvPr/>
        </p:nvSpPr>
        <p:spPr>
          <a:xfrm>
            <a:off x="2877533" y="1340666"/>
            <a:ext cx="61698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For the answers provided and the way of participation in the activity, the children received incentives.</a:t>
            </a:r>
          </a:p>
        </p:txBody>
      </p:sp>
    </p:spTree>
    <p:extLst>
      <p:ext uri="{BB962C8B-B14F-4D97-AF65-F5344CB8AC3E}">
        <p14:creationId xmlns:p14="http://schemas.microsoft.com/office/powerpoint/2010/main" val="257473041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270</Words>
  <Application>Microsoft Office PowerPoint</Application>
  <PresentationFormat>Widescreen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BOSS</dc:creator>
  <cp:lastModifiedBy>BOSS</cp:lastModifiedBy>
  <cp:revision>3</cp:revision>
  <dcterms:created xsi:type="dcterms:W3CDTF">2023-06-06T18:27:35Z</dcterms:created>
  <dcterms:modified xsi:type="dcterms:W3CDTF">2023-06-07T08:24:43Z</dcterms:modified>
</cp:coreProperties>
</file>