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7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98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35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7803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62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35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3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98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30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38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1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64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28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75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D18E-594F-4089-B38B-0E53785E106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13CF39-76FB-45B1-A1BE-B0D71A882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97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BDDEEF-3CC1-4B10-B41C-685312F5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5" r="2665" b="5671"/>
          <a:stretch/>
        </p:blipFill>
        <p:spPr>
          <a:xfrm>
            <a:off x="3164593" y="1576675"/>
            <a:ext cx="6161103" cy="53088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BA13E0-CDB2-4FE1-BE89-9CB069CA193F}"/>
              </a:ext>
            </a:extLst>
          </p:cNvPr>
          <p:cNvSpPr/>
          <p:nvPr/>
        </p:nvSpPr>
        <p:spPr>
          <a:xfrm>
            <a:off x="1573146" y="-87090"/>
            <a:ext cx="70807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CE ESTE </a:t>
            </a:r>
          </a:p>
          <a:p>
            <a:pPr algn="ctr"/>
            <a:r>
              <a:rPr lang="ro-RO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BIODIVERSITATEA?</a:t>
            </a:r>
            <a:endParaRPr lang="en-US" sz="6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9E1AA-C8EE-47EB-BD30-69A362378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08" y="2549907"/>
            <a:ext cx="2272814" cy="24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31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09642B-18E1-4D3B-96FC-BC4BCF2E72B0}"/>
              </a:ext>
            </a:extLst>
          </p:cNvPr>
          <p:cNvSpPr/>
          <p:nvPr/>
        </p:nvSpPr>
        <p:spPr>
          <a:xfrm>
            <a:off x="3780304" y="0"/>
            <a:ext cx="3030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atin typeface="Arial" pitchFamily="34" charset="0"/>
                <a:cs typeface="Arial" pitchFamily="34" charset="0"/>
              </a:rPr>
              <a:t>Ocean</a:t>
            </a:r>
            <a:r>
              <a:rPr lang="en-GB" sz="3600" b="1" dirty="0">
                <a:latin typeface="Twinkl SemiBold" pitchFamily="2" charset="77"/>
              </a:rPr>
              <a:t> 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7C9D2D1D-6190-43B3-8422-266EFFB8F6A4}"/>
              </a:ext>
            </a:extLst>
          </p:cNvPr>
          <p:cNvSpPr/>
          <p:nvPr/>
        </p:nvSpPr>
        <p:spPr>
          <a:xfrm>
            <a:off x="578541" y="900114"/>
            <a:ext cx="8137525" cy="5957886"/>
          </a:xfrm>
          <a:prstGeom prst="roundRect">
            <a:avLst>
              <a:gd name="adj" fmla="val 3228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51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059BB5-B203-4791-819C-39D920E6DD94}"/>
              </a:ext>
            </a:extLst>
          </p:cNvPr>
          <p:cNvSpPr/>
          <p:nvPr/>
        </p:nvSpPr>
        <p:spPr>
          <a:xfrm>
            <a:off x="3867150" y="0"/>
            <a:ext cx="2861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5400" b="1" dirty="0">
                <a:latin typeface="Arial" pitchFamily="34" charset="0"/>
                <a:cs typeface="Arial" pitchFamily="34" charset="0"/>
              </a:rPr>
              <a:t>De</a:t>
            </a:r>
            <a:r>
              <a:rPr lang="ro-RO" altLang="en-US" sz="5400" b="1" dirty="0">
                <a:latin typeface="Arial" pitchFamily="34" charset="0"/>
                <a:cs typeface="Arial" pitchFamily="34" charset="0"/>
              </a:rPr>
              <a:t>ș</a:t>
            </a:r>
            <a:r>
              <a:rPr lang="en-GB" altLang="en-US" sz="5400" b="1" dirty="0" err="1">
                <a:latin typeface="Arial" pitchFamily="34" charset="0"/>
                <a:cs typeface="Arial" pitchFamily="34" charset="0"/>
              </a:rPr>
              <a:t>ert</a:t>
            </a:r>
            <a:endParaRPr lang="en-GB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33FD28-A1ED-4F57-AD2F-7D9564478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298" y="900113"/>
            <a:ext cx="8137526" cy="5957887"/>
          </a:xfrm>
          <a:prstGeom prst="roundRect">
            <a:avLst>
              <a:gd name="adj" fmla="val 4235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38065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CC6524-0901-4943-8E7B-8E69A05DD71C}"/>
              </a:ext>
            </a:extLst>
          </p:cNvPr>
          <p:cNvSpPr/>
          <p:nvPr/>
        </p:nvSpPr>
        <p:spPr>
          <a:xfrm>
            <a:off x="3555738" y="0"/>
            <a:ext cx="29146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altLang="en-US" sz="5400" b="1" dirty="0">
                <a:latin typeface="Arial" pitchFamily="34" charset="0"/>
                <a:cs typeface="Arial" pitchFamily="34" charset="0"/>
              </a:rPr>
              <a:t>Munte</a:t>
            </a:r>
            <a:endParaRPr lang="en-GB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0370DDD0-5FCB-407B-9F19-765360D96475}"/>
              </a:ext>
            </a:extLst>
          </p:cNvPr>
          <p:cNvSpPr/>
          <p:nvPr/>
        </p:nvSpPr>
        <p:spPr>
          <a:xfrm>
            <a:off x="858240" y="785383"/>
            <a:ext cx="8137525" cy="5957888"/>
          </a:xfrm>
          <a:prstGeom prst="roundRect">
            <a:avLst>
              <a:gd name="adj" fmla="val 3769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232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6A9C8A-043E-4EDC-A855-B6552667E64D}"/>
              </a:ext>
            </a:extLst>
          </p:cNvPr>
          <p:cNvSpPr/>
          <p:nvPr/>
        </p:nvSpPr>
        <p:spPr>
          <a:xfrm>
            <a:off x="4285912" y="0"/>
            <a:ext cx="2771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altLang="en-US" sz="5400" b="1" dirty="0">
                <a:latin typeface="Arial" pitchFamily="34" charset="0"/>
                <a:cs typeface="Arial" pitchFamily="34" charset="0"/>
              </a:rPr>
              <a:t>Pădure</a:t>
            </a:r>
            <a:endParaRPr lang="en-GB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D392A02-8CDE-4998-A0BE-AC832174E1DB}"/>
              </a:ext>
            </a:extLst>
          </p:cNvPr>
          <p:cNvSpPr/>
          <p:nvPr/>
        </p:nvSpPr>
        <p:spPr>
          <a:xfrm>
            <a:off x="890513" y="815975"/>
            <a:ext cx="8137525" cy="6042025"/>
          </a:xfrm>
          <a:prstGeom prst="roundRect">
            <a:avLst>
              <a:gd name="adj" fmla="val 309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274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72B6A1-F1C7-4704-AF37-28E888F80755}"/>
              </a:ext>
            </a:extLst>
          </p:cNvPr>
          <p:cNvSpPr/>
          <p:nvPr/>
        </p:nvSpPr>
        <p:spPr>
          <a:xfrm>
            <a:off x="873985" y="-309432"/>
            <a:ext cx="76327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dirty="0">
                <a:latin typeface="+mj-lt"/>
              </a:rPr>
              <a:t>     </a:t>
            </a:r>
            <a:r>
              <a:rPr lang="ro-RO" sz="2800" b="1" i="1" dirty="0">
                <a:solidFill>
                  <a:srgbClr val="FF0000"/>
                </a:solidFill>
                <a:latin typeface="+mj-lt"/>
              </a:rPr>
              <a:t>Biodiversitatea</a:t>
            </a:r>
            <a:r>
              <a:rPr lang="ro-RO" sz="2800" dirty="0">
                <a:latin typeface="+mj-lt"/>
              </a:rPr>
              <a:t> </a:t>
            </a:r>
            <a:r>
              <a:rPr lang="ro-RO" sz="2800" dirty="0">
                <a:solidFill>
                  <a:srgbClr val="00B050"/>
                </a:solidFill>
                <a:latin typeface="+mj-lt"/>
              </a:rPr>
              <a:t>se referă la toate formele de viață combinate pe pământ.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dirty="0">
                <a:solidFill>
                  <a:srgbClr val="00B050"/>
                </a:solidFill>
                <a:latin typeface="+mj-lt"/>
              </a:rPr>
              <a:t>     Ea include toate speciile, habitatele și ecosistemele (inclusiv al oamenilor) care există pe planeta noastră. </a:t>
            </a:r>
            <a:endParaRPr lang="en-US" altLang="en-US" sz="2800" dirty="0">
              <a:solidFill>
                <a:srgbClr val="00B050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FF6491-B37D-4579-BD9E-FEEC428AE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864" y="2022438"/>
            <a:ext cx="6153374" cy="48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2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A883283-34BD-4C4C-A9B4-9AFA7B443675}"/>
              </a:ext>
            </a:extLst>
          </p:cNvPr>
          <p:cNvSpPr txBox="1">
            <a:spLocks/>
          </p:cNvSpPr>
          <p:nvPr/>
        </p:nvSpPr>
        <p:spPr bwMode="auto">
          <a:xfrm>
            <a:off x="1304290" y="90749"/>
            <a:ext cx="76327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winkl SemiBold" pitchFamily="2" charset="77"/>
              </a:rPr>
              <a:t>Biodiversit</a:t>
            </a:r>
            <a:r>
              <a:rPr lang="ro-RO" altLang="en-US" sz="4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winkl SemiBold" pitchFamily="2" charset="77"/>
              </a:rPr>
              <a:t>atea</a:t>
            </a:r>
            <a:r>
              <a:rPr lang="en-US" altLang="en-US" sz="4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winkl SemiBold" pitchFamily="2" charset="77"/>
              </a:rPr>
              <a:t> </a:t>
            </a:r>
            <a:r>
              <a:rPr lang="ro-RO" altLang="en-US" sz="4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winkl SemiBold" pitchFamily="2" charset="77"/>
              </a:rPr>
              <a:t>este</a:t>
            </a:r>
            <a:r>
              <a:rPr lang="is-IS" altLang="en-US" sz="4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winkl SemiBold" pitchFamily="2" charset="77"/>
              </a:rPr>
              <a:t>…</a:t>
            </a:r>
            <a:endParaRPr lang="en-US" altLang="en-US" sz="4800" b="1" dirty="0">
              <a:solidFill>
                <a:schemeClr val="accent4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Twinkl SemiBold" pitchFamily="2" charset="77"/>
            </a:endParaRP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xmlns="" id="{BFC892A7-346B-417E-96ED-E1A748926EFE}"/>
              </a:ext>
            </a:extLst>
          </p:cNvPr>
          <p:cNvSpPr txBox="1">
            <a:spLocks/>
          </p:cNvSpPr>
          <p:nvPr/>
        </p:nvSpPr>
        <p:spPr>
          <a:xfrm>
            <a:off x="752475" y="1095935"/>
            <a:ext cx="7886700" cy="126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altLang="en-US" dirty="0">
                <a:solidFill>
                  <a:srgbClr val="FF000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totalitatea speciilor, habitatelor și a ecosistemelor de pe planeta noastră; </a:t>
            </a:r>
            <a:endParaRPr lang="en-US" altLang="en-US" dirty="0">
              <a:solidFill>
                <a:srgbClr val="FF0000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>
              <a:defRPr/>
            </a:pPr>
            <a:r>
              <a:rPr lang="ro-RO" altLang="en-US" dirty="0">
                <a:solidFill>
                  <a:srgbClr val="FF000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combinarea și echilibrul dintre toate organismele vii; </a:t>
            </a:r>
            <a:endParaRPr lang="en-US" altLang="en-US" dirty="0">
              <a:solidFill>
                <a:srgbClr val="FF0000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>
              <a:defRPr/>
            </a:pPr>
            <a:r>
              <a:rPr lang="ro-RO" altLang="en-US" dirty="0">
                <a:solidFill>
                  <a:srgbClr val="FF000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frumoasă, fascinantă, colorată, interesantă și importantă. </a:t>
            </a:r>
            <a:endParaRPr lang="en-US" altLang="en-US" dirty="0">
              <a:solidFill>
                <a:srgbClr val="FF0000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6F2DA-9AC2-424F-A9D8-E48D1FE84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344" y="2357998"/>
            <a:ext cx="6949440" cy="45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1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42842C-8611-4760-9816-087DEC6F1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53" y="801427"/>
            <a:ext cx="834821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2000" dirty="0">
                <a:solidFill>
                  <a:srgbClr val="00B050"/>
                </a:solidFill>
                <a:latin typeface="Twinkl" pitchFamily="2" charset="77"/>
                <a:ea typeface="MS PGothic" panose="020B0600070205080204" pitchFamily="34" charset="-128"/>
              </a:rPr>
              <a:t>     </a:t>
            </a: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O specie este un grup de </a:t>
            </a:r>
            <a:r>
              <a:rPr lang="en-GB" altLang="en-US" sz="2000" dirty="0" err="1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organisme</a:t>
            </a: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vii care au aceleași caracteristici. </a:t>
            </a:r>
            <a:endParaRPr lang="en-US" altLang="en-US" sz="2000" dirty="0">
              <a:solidFill>
                <a:srgbClr val="00B0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   Exemplele de specii includ oamenii, balenele albastre, cimpanzeii, plopii, trandafirii și păianjenii Văduva-neagră.</a:t>
            </a:r>
            <a:endParaRPr lang="en-US" altLang="en-US" sz="2000" dirty="0">
              <a:solidFill>
                <a:srgbClr val="00B0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   Varietatea speciilor de pe pământ este imensă </a:t>
            </a:r>
            <a:r>
              <a:rPr lang="ro-RO" altLang="en-US" sz="2000" dirty="0" smtClean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ș</a:t>
            </a:r>
            <a:r>
              <a:rPr lang="ro-RO" altLang="en-US" sz="2000" dirty="0" smtClean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i </a:t>
            </a: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foarte diversă.</a:t>
            </a:r>
            <a:endParaRPr lang="en-US" altLang="en-US" sz="2000" dirty="0">
              <a:solidFill>
                <a:srgbClr val="00B0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0DAEF5E-B40F-4080-B1A4-D1F9FAACD11B}"/>
              </a:ext>
            </a:extLst>
          </p:cNvPr>
          <p:cNvSpPr txBox="1">
            <a:spLocks/>
          </p:cNvSpPr>
          <p:nvPr/>
        </p:nvSpPr>
        <p:spPr bwMode="auto">
          <a:xfrm>
            <a:off x="1111618" y="152400"/>
            <a:ext cx="76327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5400" b="1" dirty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winkl SemiBold" pitchFamily="2" charset="77"/>
              </a:rPr>
              <a:t>Specie</a:t>
            </a:r>
            <a:endParaRPr lang="en-US" altLang="en-US" sz="5400" b="1" dirty="0"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Twinkl Semi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E52ABB-B8A6-487D-881B-5AC16B935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69" b="8747"/>
          <a:stretch/>
        </p:blipFill>
        <p:spPr>
          <a:xfrm>
            <a:off x="0" y="2816359"/>
            <a:ext cx="4851699" cy="404164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2C9C5A03-5B22-4725-8030-4A57AC857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6249" y="2675891"/>
            <a:ext cx="3940549" cy="404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90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7284A5-1837-49A4-9CD0-28DAD4D6F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dirty="0">
                <a:solidFill>
                  <a:schemeClr val="tx1"/>
                </a:solidFill>
                <a:latin typeface="Twinkl" pitchFamily="2" charset="77"/>
                <a:ea typeface="MS PGothic" panose="020B0600070205080204" pitchFamily="34" charset="-128"/>
              </a:rPr>
              <a:t>     </a:t>
            </a: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Locul în care trăiesc organismele vii se numește habitat – casa lor. Un habitat susține viața organismelor care trăiesc în el.</a:t>
            </a:r>
            <a:endParaRPr lang="en-US" altLang="en-US" sz="2000" dirty="0">
              <a:solidFill>
                <a:srgbClr val="00B0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   Exemplele de habitate includ mlaștini, păduri, mări, jungle, pășuni, lacuri și multe altele.</a:t>
            </a:r>
            <a:endParaRPr lang="en-US" altLang="en-US" sz="2000" dirty="0">
              <a:solidFill>
                <a:srgbClr val="00B0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AAC1DB6-77ED-43DC-90E8-762F91932C72}"/>
              </a:ext>
            </a:extLst>
          </p:cNvPr>
          <p:cNvSpPr txBox="1">
            <a:spLocks/>
          </p:cNvSpPr>
          <p:nvPr/>
        </p:nvSpPr>
        <p:spPr bwMode="auto">
          <a:xfrm>
            <a:off x="979973" y="106270"/>
            <a:ext cx="76120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winkl SemiBold" pitchFamily="2" charset="77"/>
              </a:rPr>
              <a:t>Habitat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42A3AE-12E5-4437-BB4D-F49E7D6F2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973" y="1678622"/>
            <a:ext cx="5139149" cy="5927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D01440-5DE2-4706-9B02-6A47B6F06ECC}"/>
              </a:ext>
            </a:extLst>
          </p:cNvPr>
          <p:cNvSpPr/>
          <p:nvPr/>
        </p:nvSpPr>
        <p:spPr>
          <a:xfrm>
            <a:off x="289196" y="2682589"/>
            <a:ext cx="4652151" cy="38580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5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727DF12-3E62-445E-92D9-C1F2320DFEF4}"/>
              </a:ext>
            </a:extLst>
          </p:cNvPr>
          <p:cNvSpPr txBox="1">
            <a:spLocks/>
          </p:cNvSpPr>
          <p:nvPr/>
        </p:nvSpPr>
        <p:spPr bwMode="auto">
          <a:xfrm>
            <a:off x="1164796" y="0"/>
            <a:ext cx="76104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winkl SemiBold" pitchFamily="2" charset="77"/>
              </a:rPr>
              <a:t>Ecos</a:t>
            </a:r>
            <a:r>
              <a:rPr lang="ro-RO" altLang="en-US" sz="54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winkl SemiBold" pitchFamily="2" charset="77"/>
              </a:rPr>
              <a:t>i</a:t>
            </a:r>
            <a:r>
              <a:rPr lang="en-US" altLang="en-US" sz="54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winkl SemiBold" pitchFamily="2" charset="77"/>
              </a:rPr>
              <a:t>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3EA92D-2A5C-406D-91CB-94473B546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933194"/>
            <a:ext cx="78867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   </a:t>
            </a: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O colecție de organisme vii care sunt diferite dar pot coexista se numește ecosistem. </a:t>
            </a:r>
            <a:endParaRPr lang="en-US" altLang="en-US" sz="2000" dirty="0">
              <a:solidFill>
                <a:srgbClr val="00B0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   Exemplele de ecosisteme includ coroanele copacilor dintr-o pădure, râurile, recifele de corali, deșerturile, piscine naturale cu apă de mare, etc.</a:t>
            </a:r>
            <a:r>
              <a:rPr lang="en-US" altLang="en-US" sz="2000" dirty="0">
                <a:solidFill>
                  <a:srgbClr val="00B0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DCDDF7-E785-426E-93D5-985BB24B899C}"/>
              </a:ext>
            </a:extLst>
          </p:cNvPr>
          <p:cNvSpPr/>
          <p:nvPr/>
        </p:nvSpPr>
        <p:spPr>
          <a:xfrm>
            <a:off x="484094" y="2747963"/>
            <a:ext cx="4507454" cy="383571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C996BB-0AC5-4707-B4D0-D71026273EEE}"/>
              </a:ext>
            </a:extLst>
          </p:cNvPr>
          <p:cNvSpPr/>
          <p:nvPr/>
        </p:nvSpPr>
        <p:spPr>
          <a:xfrm>
            <a:off x="5207429" y="2768942"/>
            <a:ext cx="4818697" cy="381473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00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F657D75-EC55-4EDF-A416-4634533CD2C5}"/>
              </a:ext>
            </a:extLst>
          </p:cNvPr>
          <p:cNvSpPr txBox="1">
            <a:spLocks/>
          </p:cNvSpPr>
          <p:nvPr/>
        </p:nvSpPr>
        <p:spPr bwMode="auto">
          <a:xfrm>
            <a:off x="1110653" y="233064"/>
            <a:ext cx="76327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72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winkl SemiBold" pitchFamily="2" charset="77"/>
              </a:rPr>
              <a:t>Mediul</a:t>
            </a:r>
            <a:endParaRPr lang="en-US" altLang="en-US" sz="7200" b="1" dirty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winkl SemiBold" pitchFamily="2" charset="77"/>
            </a:endParaRP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xmlns="" id="{987AA207-D610-43CB-9E41-CEEDE8DDA276}"/>
              </a:ext>
            </a:extLst>
          </p:cNvPr>
          <p:cNvSpPr txBox="1">
            <a:spLocks/>
          </p:cNvSpPr>
          <p:nvPr/>
        </p:nvSpPr>
        <p:spPr>
          <a:xfrm>
            <a:off x="204395" y="1379538"/>
            <a:ext cx="10187492" cy="126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en-US" dirty="0">
                <a:solidFill>
                  <a:srgbClr val="00B05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    </a:t>
            </a:r>
            <a:r>
              <a:rPr lang="ro-RO" altLang="en-US" sz="4800" dirty="0">
                <a:solidFill>
                  <a:srgbClr val="00B05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Există multe feluri de medii în lume care susțin specii, habitate și ecosisteme</a:t>
            </a:r>
            <a:r>
              <a:rPr lang="ro-RO" altLang="en-US" sz="4800" dirty="0">
                <a:solidFill>
                  <a:srgbClr val="92D050"/>
                </a:solidFill>
                <a:latin typeface="Twinkl" pitchFamily="2" charset="77"/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en-US" sz="4800" b="1" i="1" dirty="0">
              <a:solidFill>
                <a:srgbClr val="92D050"/>
              </a:solidFill>
              <a:latin typeface="Twinkl" pitchFamily="2" charset="77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en-US" sz="4800" b="1" i="1" dirty="0">
                <a:solidFill>
                  <a:srgbClr val="92D050"/>
                </a:solidFill>
                <a:latin typeface="Twinkl" pitchFamily="2" charset="77"/>
                <a:ea typeface="ＭＳ Ｐゴシック" panose="020B0600070205080204" pitchFamily="34" charset="-128"/>
              </a:rPr>
              <a:t>EXEMPLE DE MEDII:</a:t>
            </a:r>
            <a:endParaRPr lang="en-US" altLang="en-US" sz="4800" b="1" i="1" dirty="0">
              <a:solidFill>
                <a:srgbClr val="92D050"/>
              </a:solidFill>
              <a:latin typeface="Twinkl" pitchFamily="2" charset="77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latin typeface="Twinkl" pitchFamily="2" charset="77"/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897785-8247-4E29-9984-869C8EAB1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072" y="2991104"/>
            <a:ext cx="4361151" cy="36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4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69FECF-7C58-47DE-8A0C-0C17644F6BC7}"/>
              </a:ext>
            </a:extLst>
          </p:cNvPr>
          <p:cNvSpPr/>
          <p:nvPr/>
        </p:nvSpPr>
        <p:spPr>
          <a:xfrm>
            <a:off x="3571539" y="21814"/>
            <a:ext cx="292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5400" b="1" dirty="0">
                <a:latin typeface="Arial" pitchFamily="34" charset="0"/>
                <a:cs typeface="Arial" pitchFamily="34" charset="0"/>
              </a:rPr>
              <a:t>Tundra</a:t>
            </a:r>
            <a:endParaRPr lang="en-GB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38BD35CB-FC93-4799-B894-492F10E783EB}"/>
              </a:ext>
            </a:extLst>
          </p:cNvPr>
          <p:cNvSpPr/>
          <p:nvPr/>
        </p:nvSpPr>
        <p:spPr>
          <a:xfrm>
            <a:off x="1234758" y="1003711"/>
            <a:ext cx="8137525" cy="5832475"/>
          </a:xfrm>
          <a:prstGeom prst="roundRect">
            <a:avLst>
              <a:gd name="adj" fmla="val 4753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27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D2DE08-CAAC-4997-8DD2-4D9F40FC4617}"/>
              </a:ext>
            </a:extLst>
          </p:cNvPr>
          <p:cNvSpPr/>
          <p:nvPr/>
        </p:nvSpPr>
        <p:spPr>
          <a:xfrm>
            <a:off x="535510" y="-23218"/>
            <a:ext cx="8137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altLang="en-US" sz="5400" b="1" dirty="0">
                <a:latin typeface="Arial" pitchFamily="34" charset="0"/>
                <a:cs typeface="Arial" pitchFamily="34" charset="0"/>
              </a:rPr>
              <a:t>Calotă de gheață</a:t>
            </a:r>
            <a:endParaRPr lang="en-GB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2841AF2B-C01B-4219-8B1A-90339B850C97}"/>
              </a:ext>
            </a:extLst>
          </p:cNvPr>
          <p:cNvSpPr/>
          <p:nvPr/>
        </p:nvSpPr>
        <p:spPr>
          <a:xfrm>
            <a:off x="879756" y="814051"/>
            <a:ext cx="8137525" cy="5957888"/>
          </a:xfrm>
          <a:prstGeom prst="roundRect">
            <a:avLst>
              <a:gd name="adj" fmla="val 3649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090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244</Words>
  <Application>Microsoft Office PowerPoint</Application>
  <PresentationFormat>Particularizare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Facet</vt:lpstr>
      <vt:lpstr>Diapozitivul 1</vt:lpstr>
      <vt:lpstr>Diapozitivul 2</vt:lpstr>
      <vt:lpstr>Diapozitivul 3</vt:lpstr>
      <vt:lpstr>Diapozitivul 4</vt:lpstr>
      <vt:lpstr>     Locul în care trăiesc organismele vii se numește habitat – casa lor. Un habitat susține viața organismelor care trăiesc în el.      Exemplele de habitate includ mlaștini, păduri, mări, jungle, pășuni, lacuri și multe altele.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Utilizator Gr</cp:lastModifiedBy>
  <cp:revision>2</cp:revision>
  <dcterms:created xsi:type="dcterms:W3CDTF">2021-12-12T17:54:51Z</dcterms:created>
  <dcterms:modified xsi:type="dcterms:W3CDTF">2021-12-13T11:36:13Z</dcterms:modified>
</cp:coreProperties>
</file>